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theme/theme5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  <p:sldMasterId id="2147483673" r:id="rId13"/>
    <p:sldMasterId id="2147483675" r:id="rId14"/>
    <p:sldMasterId id="2147483677" r:id="rId15"/>
    <p:sldMasterId id="2147483679" r:id="rId16"/>
    <p:sldMasterId id="2147483681" r:id="rId17"/>
    <p:sldMasterId id="2147483683" r:id="rId18"/>
    <p:sldMasterId id="2147483685" r:id="rId19"/>
    <p:sldMasterId id="2147483687" r:id="rId20"/>
    <p:sldMasterId id="2147483689" r:id="rId21"/>
    <p:sldMasterId id="2147483691" r:id="rId22"/>
    <p:sldMasterId id="2147483693" r:id="rId23"/>
    <p:sldMasterId id="2147483695" r:id="rId24"/>
    <p:sldMasterId id="2147483697" r:id="rId25"/>
    <p:sldMasterId id="2147483699" r:id="rId26"/>
    <p:sldMasterId id="2147483701" r:id="rId27"/>
    <p:sldMasterId id="2147483703" r:id="rId28"/>
    <p:sldMasterId id="2147483705" r:id="rId29"/>
    <p:sldMasterId id="2147483707" r:id="rId30"/>
    <p:sldMasterId id="2147483709" r:id="rId31"/>
    <p:sldMasterId id="2147483711" r:id="rId32"/>
    <p:sldMasterId id="2147483713" r:id="rId33"/>
    <p:sldMasterId id="2147483715" r:id="rId34"/>
    <p:sldMasterId id="2147483717" r:id="rId35"/>
    <p:sldMasterId id="2147483719" r:id="rId36"/>
    <p:sldMasterId id="2147483721" r:id="rId37"/>
    <p:sldMasterId id="2147483723" r:id="rId38"/>
    <p:sldMasterId id="2147483725" r:id="rId39"/>
    <p:sldMasterId id="2147483727" r:id="rId40"/>
    <p:sldMasterId id="2147483729" r:id="rId41"/>
    <p:sldMasterId id="2147483731" r:id="rId42"/>
    <p:sldMasterId id="2147483733" r:id="rId43"/>
    <p:sldMasterId id="2147483735" r:id="rId44"/>
    <p:sldMasterId id="2147483737" r:id="rId45"/>
    <p:sldMasterId id="2147483739" r:id="rId46"/>
    <p:sldMasterId id="2147483741" r:id="rId47"/>
    <p:sldMasterId id="2147483743" r:id="rId48"/>
    <p:sldMasterId id="2147483745" r:id="rId49"/>
  </p:sldMasterIdLst>
  <p:notesMasterIdLst>
    <p:notesMasterId r:id="rId99"/>
  </p:notesMasterIdLst>
  <p:sldIdLst>
    <p:sldId id="256" r:id="rId50"/>
    <p:sldId id="260" r:id="rId51"/>
    <p:sldId id="263" r:id="rId52"/>
    <p:sldId id="266" r:id="rId53"/>
    <p:sldId id="269" r:id="rId54"/>
    <p:sldId id="272" r:id="rId55"/>
    <p:sldId id="275" r:id="rId56"/>
    <p:sldId id="278" r:id="rId57"/>
    <p:sldId id="281" r:id="rId58"/>
    <p:sldId id="284" r:id="rId59"/>
    <p:sldId id="287" r:id="rId60"/>
    <p:sldId id="290" r:id="rId61"/>
    <p:sldId id="293" r:id="rId62"/>
    <p:sldId id="296" r:id="rId63"/>
    <p:sldId id="299" r:id="rId64"/>
    <p:sldId id="302" r:id="rId65"/>
    <p:sldId id="305" r:id="rId66"/>
    <p:sldId id="308" r:id="rId67"/>
    <p:sldId id="311" r:id="rId68"/>
    <p:sldId id="314" r:id="rId69"/>
    <p:sldId id="317" r:id="rId70"/>
    <p:sldId id="320" r:id="rId71"/>
    <p:sldId id="323" r:id="rId72"/>
    <p:sldId id="326" r:id="rId73"/>
    <p:sldId id="329" r:id="rId74"/>
    <p:sldId id="332" r:id="rId75"/>
    <p:sldId id="335" r:id="rId76"/>
    <p:sldId id="338" r:id="rId77"/>
    <p:sldId id="341" r:id="rId78"/>
    <p:sldId id="344" r:id="rId79"/>
    <p:sldId id="347" r:id="rId80"/>
    <p:sldId id="350" r:id="rId81"/>
    <p:sldId id="353" r:id="rId82"/>
    <p:sldId id="356" r:id="rId83"/>
    <p:sldId id="359" r:id="rId84"/>
    <p:sldId id="362" r:id="rId85"/>
    <p:sldId id="365" r:id="rId86"/>
    <p:sldId id="368" r:id="rId87"/>
    <p:sldId id="371" r:id="rId88"/>
    <p:sldId id="374" r:id="rId89"/>
    <p:sldId id="377" r:id="rId90"/>
    <p:sldId id="380" r:id="rId91"/>
    <p:sldId id="383" r:id="rId92"/>
    <p:sldId id="386" r:id="rId93"/>
    <p:sldId id="389" r:id="rId94"/>
    <p:sldId id="392" r:id="rId95"/>
    <p:sldId id="395" r:id="rId96"/>
    <p:sldId id="398" r:id="rId97"/>
    <p:sldId id="401" r:id="rId98"/>
  </p:sldIdLst>
  <p:sldSz cx="12192000" cy="6858000"/>
  <p:notesSz cx="12192000" cy="6858000"/>
  <p:embeddedFontLst>
    <p:embeddedFont>
      <p:font typeface="WRDWCG+ArialMT" panose="020B0604020202020204" charset="0"/>
      <p:regular r:id="rId100"/>
    </p:embeddedFont>
    <p:embeddedFont>
      <p:font typeface="HPQHIR+CenturyGothic" panose="020B0604020202020204" charset="0"/>
      <p:regular r:id="rId101"/>
    </p:embeddedFont>
    <p:embeddedFont>
      <p:font typeface="JAPQPU+CenturyGothic" panose="020B0604020202020204" charset="0"/>
      <p:regular r:id="rId102"/>
    </p:embeddedFont>
    <p:embeddedFont>
      <p:font typeface="AIAWQU+CenturyGothic" panose="020B0604020202020204" charset="0"/>
      <p:regular r:id="rId103"/>
    </p:embeddedFont>
    <p:embeddedFont>
      <p:font typeface="SKAOSV+ArialMT" panose="020B0604020202020204" charset="0"/>
      <p:regular r:id="rId104"/>
    </p:embeddedFont>
    <p:embeddedFont>
      <p:font typeface="TKGFBH+CenturyGothic" panose="020B0604020202020204" charset="0"/>
      <p:regular r:id="rId105"/>
    </p:embeddedFont>
    <p:embeddedFont>
      <p:font typeface="RSGKBE+CenturyGothic" panose="020B0604020202020204" charset="0"/>
      <p:regular r:id="rId106"/>
    </p:embeddedFont>
    <p:embeddedFont>
      <p:font typeface="MHPJAR+CenturyGothic" panose="020B0604020202020204" charset="0"/>
      <p:regular r:id="rId107"/>
    </p:embeddedFont>
    <p:embeddedFont>
      <p:font typeface="QSFDKQ+ArialMT" panose="020B0604020202020204" charset="0"/>
      <p:regular r:id="rId108"/>
    </p:embeddedFont>
    <p:embeddedFont>
      <p:font typeface="TBVWAF+ArialMT" panose="020B0604020202020204" charset="0"/>
      <p:regular r:id="rId109"/>
    </p:embeddedFont>
    <p:embeddedFont>
      <p:font typeface="NFPIUF+CenturyGothic" panose="020B0604020202020204" charset="0"/>
      <p:regular r:id="rId110"/>
    </p:embeddedFont>
    <p:embeddedFont>
      <p:font typeface="MTHMVO+CenturyGothic" panose="020B0604020202020204" charset="0"/>
      <p:regular r:id="rId111"/>
    </p:embeddedFont>
    <p:embeddedFont>
      <p:font typeface="CDJOEC+CambriaMath" panose="020B0604020202020204" charset="0"/>
      <p:regular r:id="rId112"/>
    </p:embeddedFont>
    <p:embeddedFont>
      <p:font typeface="JBEWEC+CenturyGothic" panose="020B0604020202020204" charset="0"/>
      <p:regular r:id="rId113"/>
    </p:embeddedFont>
    <p:embeddedFont>
      <p:font typeface="HIUNFP+CenturyGothic-Bold" panose="020B0604020202020204" charset="0"/>
      <p:regular r:id="rId114"/>
    </p:embeddedFont>
    <p:embeddedFont>
      <p:font typeface="JPOVAO+CenturyGothic" panose="020B0604020202020204" charset="0"/>
      <p:regular r:id="rId115"/>
    </p:embeddedFont>
    <p:embeddedFont>
      <p:font typeface="NVGOWV+CenturyGothic-Bold" panose="020B0604020202020204" charset="0"/>
      <p:regular r:id="rId116"/>
    </p:embeddedFont>
    <p:embeddedFont>
      <p:font typeface="KCPVHI+CenturyGothic" panose="020B0604020202020204" charset="0"/>
      <p:regular r:id="rId117"/>
    </p:embeddedFont>
    <p:embeddedFont>
      <p:font typeface="IHNOLB+CenturyGothic" panose="020B0604020202020204" charset="0"/>
      <p:regular r:id="rId118"/>
    </p:embeddedFont>
    <p:embeddedFont>
      <p:font typeface="HRFVLR+ArialMT" panose="020B0604020202020204" charset="0"/>
      <p:regular r:id="rId119"/>
    </p:embeddedFont>
    <p:embeddedFont>
      <p:font typeface="LAHSMO+CenturyGothic-Bold" panose="020B0604020202020204" charset="0"/>
      <p:regular r:id="rId120"/>
    </p:embeddedFont>
    <p:embeddedFont>
      <p:font typeface="GPWPGT+CenturyGothic-Bold" panose="020B0604020202020204" charset="0"/>
      <p:regular r:id="rId121"/>
    </p:embeddedFont>
    <p:embeddedFont>
      <p:font typeface="MWBJMO+CenturyGothic" panose="020B0604020202020204" charset="0"/>
      <p:regular r:id="rId122"/>
    </p:embeddedFont>
    <p:embeddedFont>
      <p:font typeface="NUPAKW+CambriaMath" panose="020B0604020202020204" charset="0"/>
      <p:regular r:id="rId123"/>
    </p:embeddedFont>
    <p:embeddedFont>
      <p:font typeface="ILRFDM+CambriaMath" panose="020B0604020202020204" charset="0"/>
      <p:regular r:id="rId124"/>
    </p:embeddedFont>
    <p:embeddedFont>
      <p:font typeface="QNWJAL+CenturyGothic-Bold" panose="020B0604020202020204" charset="0"/>
      <p:regular r:id="rId125"/>
    </p:embeddedFont>
    <p:embeddedFont>
      <p:font typeface="FBIVRG+CenturyGothic-Bold" panose="020B0604020202020204" charset="0"/>
      <p:regular r:id="rId126"/>
    </p:embeddedFont>
    <p:embeddedFont>
      <p:font typeface="EMUJTK+CenturyGothic-Bold" panose="020B0604020202020204" charset="0"/>
      <p:regular r:id="rId127"/>
    </p:embeddedFont>
    <p:embeddedFont>
      <p:font typeface="LPTQQF+CenturyGothic-BoldItalic" panose="020B0604020202020204" charset="0"/>
      <p:regular r:id="rId128"/>
    </p:embeddedFont>
    <p:embeddedFont>
      <p:font typeface="ANMJEV+ArialMT" panose="020B0604020202020204" charset="0"/>
      <p:regular r:id="rId129"/>
    </p:embeddedFont>
    <p:embeddedFont>
      <p:font typeface="RSNUUK+CenturyGothic" panose="020B0604020202020204" charset="0"/>
      <p:regular r:id="rId130"/>
    </p:embeddedFont>
    <p:embeddedFont>
      <p:font typeface="SNQARR+CenturyGothic" panose="020B0604020202020204" charset="0"/>
      <p:regular r:id="rId131"/>
    </p:embeddedFont>
    <p:embeddedFont>
      <p:font typeface="EOTEVS+CenturyGothic-Italic" panose="020B0604020202020204" charset="0"/>
      <p:regular r:id="rId132"/>
    </p:embeddedFont>
    <p:embeddedFont>
      <p:font typeface="LLVSSW+CenturyGothic-Bold" panose="020B0604020202020204" charset="0"/>
      <p:regular r:id="rId133"/>
    </p:embeddedFont>
    <p:embeddedFont>
      <p:font typeface="RQTCWH+CenturyGothic" panose="020B0604020202020204" charset="0"/>
      <p:regular r:id="rId134"/>
    </p:embeddedFont>
    <p:embeddedFont>
      <p:font typeface="JGJFPS+CenturyGothic-Italic" panose="020B0604020202020204" charset="0"/>
      <p:regular r:id="rId135"/>
    </p:embeddedFont>
    <p:embeddedFont>
      <p:font typeface="CEHQST+CenturyGothic-Bold" panose="020B0604020202020204" charset="0"/>
      <p:regular r:id="rId136"/>
    </p:embeddedFont>
    <p:embeddedFont>
      <p:font typeface="MWTWCC+CenturyGothic-Bold" panose="020B0604020202020204" charset="0"/>
      <p:regular r:id="rId137"/>
    </p:embeddedFont>
    <p:embeddedFont>
      <p:font typeface="MRLEDD+CambriaMath" panose="020B0604020202020204" charset="0"/>
      <p:regular r:id="rId138"/>
    </p:embeddedFont>
    <p:embeddedFont>
      <p:font typeface="VNKLUW+CenturyGothic" panose="020B0604020202020204" charset="0"/>
      <p:regular r:id="rId139"/>
    </p:embeddedFont>
    <p:embeddedFont>
      <p:font typeface="WNQJNM+CenturyGothic-Bold" panose="020B0604020202020204" charset="0"/>
      <p:regular r:id="rId140"/>
    </p:embeddedFont>
    <p:embeddedFont>
      <p:font typeface="HLPUMQ+CenturyGothic" panose="020B0604020202020204" charset="0"/>
      <p:regular r:id="rId141"/>
    </p:embeddedFont>
    <p:embeddedFont>
      <p:font typeface="WPHIFM+CenturyGothic" panose="020B0604020202020204" charset="0"/>
      <p:regular r:id="rId142"/>
    </p:embeddedFont>
    <p:embeddedFont>
      <p:font typeface="HHNTNV+CenturyGothic" panose="020B0604020202020204" charset="0"/>
      <p:regular r:id="rId143"/>
    </p:embeddedFont>
    <p:embeddedFont>
      <p:font typeface="ESSULH+CenturyGothic" panose="020B0604020202020204" charset="0"/>
      <p:regular r:id="rId144"/>
    </p:embeddedFont>
    <p:embeddedFont>
      <p:font typeface="MOKBAI+CenturyGothic" panose="020B0604020202020204" charset="0"/>
      <p:regular r:id="rId145"/>
    </p:embeddedFont>
    <p:embeddedFont>
      <p:font typeface="SVTDMB+ArialMT" panose="020B0604020202020204" charset="0"/>
      <p:regular r:id="rId146"/>
    </p:embeddedFont>
    <p:embeddedFont>
      <p:font typeface="LHCUKK+ArialMT" panose="020B0604020202020204" charset="0"/>
      <p:regular r:id="rId147"/>
    </p:embeddedFont>
    <p:embeddedFont>
      <p:font typeface="IGVVTW+CenturyGothic" panose="020B0604020202020204" charset="0"/>
      <p:regular r:id="rId148"/>
    </p:embeddedFont>
    <p:embeddedFont>
      <p:font typeface="HBDGEG+CenturyGothic" panose="020B0604020202020204" charset="0"/>
      <p:regular r:id="rId149"/>
    </p:embeddedFont>
    <p:embeddedFont>
      <p:font typeface="Cambria Math" panose="02040503050406030204" pitchFamily="18" charset="0"/>
      <p:regular r:id="rId150"/>
    </p:embeddedFont>
    <p:embeddedFont>
      <p:font typeface="FMQKNU+CambriaMath" panose="020B0604020202020204" charset="0"/>
      <p:regular r:id="rId151"/>
    </p:embeddedFont>
    <p:embeddedFont>
      <p:font typeface="RWLGKM+CenturyGothic" panose="020B0604020202020204" charset="0"/>
      <p:regular r:id="rId152"/>
    </p:embeddedFont>
    <p:embeddedFont>
      <p:font typeface="KSDQES+ArialMT" panose="020B0604020202020204" charset="0"/>
      <p:regular r:id="rId153"/>
    </p:embeddedFont>
    <p:embeddedFont>
      <p:font typeface="UQJAES+CenturyGothic" panose="020B0604020202020204" charset="0"/>
      <p:regular r:id="rId154"/>
    </p:embeddedFont>
    <p:embeddedFont>
      <p:font typeface="AAPNRC+CenturyGothic" panose="020B0604020202020204" charset="0"/>
      <p:regular r:id="rId155"/>
    </p:embeddedFont>
    <p:embeddedFont>
      <p:font typeface="LKIWWB+CenturyGothic" panose="020B0604020202020204" charset="0"/>
      <p:regular r:id="rId156"/>
    </p:embeddedFont>
    <p:embeddedFont>
      <p:font typeface="EHINVQ+ArialMT" panose="020B0604020202020204" charset="0"/>
      <p:regular r:id="rId157"/>
    </p:embeddedFont>
    <p:embeddedFont>
      <p:font typeface="ANECUO+ArialMT" panose="020B0604020202020204" charset="0"/>
      <p:regular r:id="rId158"/>
    </p:embeddedFont>
    <p:embeddedFont>
      <p:font typeface="MEFHTH+CambriaMath" panose="020B0604020202020204" charset="0"/>
      <p:regular r:id="rId159"/>
    </p:embeddedFont>
    <p:embeddedFont>
      <p:font typeface="BMBNRU+CambriaMath" panose="020B0604020202020204" charset="0"/>
      <p:regular r:id="rId160"/>
    </p:embeddedFont>
    <p:embeddedFont>
      <p:font typeface="EVUKMI+CenturyGothic" panose="020B0604020202020204" charset="0"/>
      <p:regular r:id="rId161"/>
    </p:embeddedFont>
    <p:embeddedFont>
      <p:font typeface="NTVMPO+ArialMT" panose="020B0604020202020204" charset="0"/>
      <p:regular r:id="rId162"/>
    </p:embeddedFont>
    <p:embeddedFont>
      <p:font typeface="CQUTHW+CenturyGothic" panose="020B0604020202020204" charset="0"/>
      <p:regular r:id="rId163"/>
    </p:embeddedFont>
    <p:embeddedFont>
      <p:font typeface="GKHFHB+ArialMT" panose="020B0604020202020204" charset="0"/>
      <p:regular r:id="rId164"/>
    </p:embeddedFont>
    <p:embeddedFont>
      <p:font typeface="JEBJOB+CenturyGothic" panose="020B0604020202020204" charset="0"/>
      <p:regular r:id="rId165"/>
    </p:embeddedFont>
    <p:embeddedFont>
      <p:font typeface="FDOALK+CambriaMath" panose="020B0604020202020204" charset="0"/>
      <p:regular r:id="rId166"/>
    </p:embeddedFont>
    <p:embeddedFont>
      <p:font typeface="LMHCBU+CenturyGothic" panose="020B0604020202020204" charset="0"/>
      <p:regular r:id="rId167"/>
    </p:embeddedFont>
    <p:embeddedFont>
      <p:font typeface="LOHWGI+CambriaMath" panose="020B0604020202020204" charset="0"/>
      <p:regular r:id="rId168"/>
    </p:embeddedFont>
    <p:embeddedFont>
      <p:font typeface="GDHPEL+CenturyGothic" panose="020B0604020202020204" charset="0"/>
      <p:regular r:id="rId169"/>
    </p:embeddedFont>
    <p:embeddedFont>
      <p:font typeface="WOULBE+ArialMT" panose="020B0604020202020204" charset="0"/>
      <p:regular r:id="rId170"/>
    </p:embeddedFont>
    <p:embeddedFont>
      <p:font typeface="DGSJDP+CenturyGothic-Bold" panose="020B0604020202020204" charset="0"/>
      <p:regular r:id="rId171"/>
    </p:embeddedFont>
    <p:embeddedFont>
      <p:font typeface="TIQFSI+Wingdings-Regular" panose="05000000000000000000" charset="2"/>
      <p:regular r:id="rId172"/>
    </p:embeddedFont>
    <p:embeddedFont>
      <p:font typeface="CAREJE+CenturyGothic" panose="020B0604020202020204" charset="0"/>
      <p:regular r:id="rId173"/>
    </p:embeddedFont>
    <p:embeddedFont>
      <p:font typeface="NCWHBA+CenturyGothic-Bold" panose="020B0604020202020204" charset="0"/>
      <p:regular r:id="rId174"/>
    </p:embeddedFont>
    <p:embeddedFont>
      <p:font typeface="OWGVTD+ArialMT" panose="020B0604020202020204" charset="0"/>
      <p:regular r:id="rId175"/>
    </p:embeddedFont>
    <p:embeddedFont>
      <p:font typeface="KDNDUP+CenturyGothic-Bold" panose="020B0604020202020204" charset="0"/>
      <p:regular r:id="rId176"/>
    </p:embeddedFont>
    <p:embeddedFont>
      <p:font typeface="GJWRKF+ArialMT" panose="020B0604020202020204" charset="0"/>
      <p:regular r:id="rId177"/>
    </p:embeddedFont>
    <p:embeddedFont>
      <p:font typeface="PVGSQL+CenturyGothic" panose="020B0604020202020204" charset="0"/>
      <p:regular r:id="rId178"/>
    </p:embeddedFont>
    <p:embeddedFont>
      <p:font typeface="DIRPLO+CenturyGothic-BoldItalic" panose="020B0604020202020204" charset="0"/>
      <p:regular r:id="rId179"/>
    </p:embeddedFont>
    <p:embeddedFont>
      <p:font typeface="WWHCJI+ArialMT" panose="020B0604020202020204" charset="0"/>
      <p:regular r:id="rId180"/>
    </p:embeddedFont>
    <p:embeddedFont>
      <p:font typeface="LCMDOU+CenturyGothic" panose="020B0604020202020204" charset="0"/>
      <p:regular r:id="rId181"/>
    </p:embeddedFont>
    <p:embeddedFont>
      <p:font typeface="PFANWF+CenturyGothic" panose="020B0604020202020204" charset="0"/>
      <p:regular r:id="rId182"/>
    </p:embeddedFont>
    <p:embeddedFont>
      <p:font typeface="CLIUSO+CambriaMath" panose="020B0604020202020204" charset="0"/>
      <p:regular r:id="rId183"/>
    </p:embeddedFont>
    <p:embeddedFont>
      <p:font typeface="KIKQJB+ArialMT" panose="020B0604020202020204" charset="0"/>
      <p:regular r:id="rId184"/>
    </p:embeddedFont>
    <p:embeddedFont>
      <p:font typeface="FSEHIM+CambriaMath" panose="020B0604020202020204" charset="0"/>
      <p:regular r:id="rId185"/>
    </p:embeddedFont>
    <p:embeddedFont>
      <p:font typeface="IMBVBV+CenturyGothic-Bold" panose="020B0604020202020204" charset="0"/>
      <p:regular r:id="rId186"/>
    </p:embeddedFont>
    <p:embeddedFont>
      <p:font typeface="CNTTJP+CenturyGothic-Bold" panose="020B0604020202020204" charset="0"/>
      <p:regular r:id="rId187"/>
    </p:embeddedFont>
    <p:embeddedFont>
      <p:font typeface="MIBPUK+ArialMT" panose="020B0604020202020204" charset="0"/>
      <p:regular r:id="rId188"/>
    </p:embeddedFont>
    <p:embeddedFont>
      <p:font typeface="SFMMIC+CenturyGothic-Bold" panose="020B0604020202020204" charset="0"/>
      <p:regular r:id="rId189"/>
    </p:embeddedFont>
    <p:embeddedFont>
      <p:font typeface="HPIBSN+CenturyGothic" panose="020B0604020202020204" charset="0"/>
      <p:regular r:id="rId190"/>
    </p:embeddedFont>
    <p:embeddedFont>
      <p:font typeface="ASDEKV+CenturyGothic" panose="020B0604020202020204" charset="0"/>
      <p:regular r:id="rId191"/>
    </p:embeddedFont>
    <p:embeddedFont>
      <p:font typeface="WODJJG+ArialMT" panose="020B0604020202020204" charset="0"/>
      <p:regular r:id="rId192"/>
    </p:embeddedFont>
    <p:embeddedFont>
      <p:font typeface="PGUSWG+CenturyGothic" panose="020B0604020202020204" charset="0"/>
      <p:regular r:id="rId193"/>
    </p:embeddedFont>
    <p:embeddedFont>
      <p:font typeface="QGKMMS+CenturyGothic" panose="020B0604020202020204" charset="0"/>
      <p:regular r:id="rId194"/>
    </p:embeddedFont>
    <p:embeddedFont>
      <p:font typeface="ALATHW+CambriaMath" panose="020B0604020202020204" charset="0"/>
      <p:regular r:id="rId195"/>
    </p:embeddedFont>
    <p:embeddedFont>
      <p:font typeface="IONKRV+CenturyGothic" panose="020B0604020202020204" charset="0"/>
      <p:regular r:id="rId196"/>
    </p:embeddedFont>
    <p:embeddedFont>
      <p:font typeface="CSNDIL+CenturyGothic" panose="020B0604020202020204" charset="0"/>
      <p:regular r:id="rId197"/>
    </p:embeddedFont>
    <p:embeddedFont>
      <p:font typeface="GQKKCV+CenturyGothic" panose="020B0604020202020204" charset="0"/>
      <p:regular r:id="rId198"/>
    </p:embeddedFont>
    <p:embeddedFont>
      <p:font typeface="MQNDFU+CenturyGothic" panose="020B0604020202020204" charset="0"/>
      <p:regular r:id="rId199"/>
    </p:embeddedFont>
    <p:embeddedFont>
      <p:font typeface="SIRBVC+CenturyGothic" panose="020B0604020202020204" charset="0"/>
      <p:regular r:id="rId200"/>
    </p:embeddedFont>
    <p:embeddedFont>
      <p:font typeface="JMDUML+CambriaMath" panose="020B0604020202020204" charset="0"/>
      <p:regular r:id="rId201"/>
    </p:embeddedFont>
    <p:embeddedFont>
      <p:font typeface="NUOJWU+CenturyGothic" panose="020B0604020202020204" charset="0"/>
      <p:regular r:id="rId202"/>
    </p:embeddedFont>
    <p:embeddedFont>
      <p:font typeface="AOMUPE+ArialMT" panose="020B0604020202020204" charset="0"/>
      <p:regular r:id="rId203"/>
    </p:embeddedFont>
    <p:embeddedFont>
      <p:font typeface="BCMNEO+CambriaMath" panose="020B0604020202020204" charset="0"/>
      <p:regular r:id="rId204"/>
    </p:embeddedFont>
    <p:embeddedFont>
      <p:font typeface="SQRVJI+ArialMT" panose="020B0604020202020204" charset="0"/>
      <p:regular r:id="rId205"/>
    </p:embeddedFont>
    <p:embeddedFont>
      <p:font typeface="ADRNDU+CenturyGothic" panose="020B0604020202020204" charset="0"/>
      <p:regular r:id="rId206"/>
    </p:embeddedFont>
    <p:embeddedFont>
      <p:font typeface="RNPMFV+ArialMT" panose="020B0604020202020204" charset="0"/>
      <p:regular r:id="rId207"/>
    </p:embeddedFont>
    <p:embeddedFont>
      <p:font typeface="KBLTAR+CenturyGothic" panose="020B0604020202020204" charset="0"/>
      <p:regular r:id="rId208"/>
    </p:embeddedFont>
    <p:embeddedFont>
      <p:font typeface="UBRHRC+ArialMT" panose="020B0604020202020204" charset="0"/>
      <p:regular r:id="rId209"/>
    </p:embeddedFont>
    <p:embeddedFont>
      <p:font typeface="FMLMJT+CenturyGothic-Bold" panose="020B0604020202020204" charset="0"/>
      <p:regular r:id="rId210"/>
    </p:embeddedFont>
    <p:embeddedFont>
      <p:font typeface="KTFRVN+CenturyGothic" panose="020B0604020202020204" charset="0"/>
      <p:regular r:id="rId211"/>
    </p:embeddedFont>
    <p:embeddedFont>
      <p:font typeface="KQSTHB+CenturyGothic" panose="020B0604020202020204" charset="0"/>
      <p:regular r:id="rId212"/>
    </p:embeddedFont>
    <p:embeddedFont>
      <p:font typeface="FKNPID+CenturyGothic" panose="020B0604020202020204" charset="0"/>
      <p:regular r:id="rId213"/>
    </p:embeddedFont>
    <p:embeddedFont>
      <p:font typeface="Microsoft JhengHei UI" panose="020B0604030504040204" pitchFamily="34" charset="-120"/>
      <p:regular r:id="rId214"/>
      <p:bold r:id="rId215"/>
    </p:embeddedFont>
    <p:embeddedFont>
      <p:font typeface="PEIILG+ArialMT" panose="020B0604020202020204" charset="0"/>
      <p:regular r:id="rId216"/>
    </p:embeddedFont>
    <p:embeddedFont>
      <p:font typeface="FKMDHS+CenturyGothic-Bold" panose="020B0604020202020204" charset="0"/>
      <p:regular r:id="rId217"/>
    </p:embeddedFont>
    <p:embeddedFont>
      <p:font typeface="QINJNQ+CenturyGothic" panose="020B0604020202020204" charset="0"/>
      <p:regular r:id="rId218"/>
    </p:embeddedFont>
    <p:embeddedFont>
      <p:font typeface="TESVKJ+CambriaMath" panose="020B0604020202020204" charset="0"/>
      <p:regular r:id="rId219"/>
    </p:embeddedFont>
    <p:embeddedFont>
      <p:font typeface="GUPSOP+CambriaMath" panose="020B0604020202020204" charset="0"/>
      <p:regular r:id="rId220"/>
    </p:embeddedFont>
    <p:embeddedFont>
      <p:font typeface="LKTLHJ+ArialMT" panose="020B0604020202020204" charset="0"/>
      <p:regular r:id="rId221"/>
    </p:embeddedFont>
    <p:embeddedFont>
      <p:font typeface="WNLLBV+CenturyGothic-Bold" panose="020B0604020202020204" charset="0"/>
      <p:regular r:id="rId222"/>
    </p:embeddedFont>
    <p:embeddedFont>
      <p:font typeface="PWAOQJ+CambriaMath" panose="020B0604020202020204" charset="0"/>
      <p:regular r:id="rId223"/>
    </p:embeddedFont>
    <p:embeddedFont>
      <p:font typeface="JBFRNB+CenturyGothic" panose="020B0604020202020204" charset="0"/>
      <p:regular r:id="rId224"/>
    </p:embeddedFont>
    <p:embeddedFont>
      <p:font typeface="WMRFNO+TimesNewRomanPS-BoldMT" panose="020B0604020202020204" charset="0"/>
      <p:regular r:id="rId225"/>
    </p:embeddedFont>
    <p:embeddedFont>
      <p:font typeface="NABFWH+CenturyGothic" panose="020B0604020202020204" charset="0"/>
      <p:regular r:id="rId226"/>
    </p:embeddedFont>
    <p:embeddedFont>
      <p:font typeface="Calibri" panose="020F0502020204030204" pitchFamily="34" charset="0"/>
      <p:regular r:id="rId227"/>
      <p:bold r:id="rId228"/>
      <p:italic r:id="rId229"/>
      <p:boldItalic r:id="rId230"/>
    </p:embeddedFont>
    <p:embeddedFont>
      <p:font typeface="WHSJHW+CenturyGothic-Bold" panose="020B0604020202020204" charset="0"/>
      <p:regular r:id="rId231"/>
    </p:embeddedFont>
    <p:embeddedFont>
      <p:font typeface="KORHVQ+ArialMT" panose="020B0604020202020204" charset="0"/>
      <p:regular r:id="rId232"/>
    </p:embeddedFont>
    <p:embeddedFont>
      <p:font typeface="OIGTAN+ArialMT" panose="020B0604020202020204" charset="0"/>
      <p:regular r:id="rId233"/>
    </p:embeddedFont>
    <p:embeddedFont>
      <p:font typeface="VSKENP+ArialMT" panose="020B0604020202020204" charset="0"/>
      <p:regular r:id="rId234"/>
    </p:embeddedFont>
    <p:embeddedFont>
      <p:font typeface="IMBFIN+CenturyGothic" panose="020B0604020202020204" charset="0"/>
      <p:regular r:id="rId235"/>
    </p:embeddedFont>
    <p:embeddedFont>
      <p:font typeface="QEGQKD+CenturyGothic-Bold" panose="020B0604020202020204" charset="0"/>
      <p:regular r:id="rId236"/>
    </p:embeddedFont>
    <p:embeddedFont>
      <p:font typeface="UVJPFK+CenturyGothic-Italic" panose="020B0604020202020204" charset="0"/>
      <p:regular r:id="rId237"/>
    </p:embeddedFont>
    <p:embeddedFont>
      <p:font typeface="IJPUUD+CenturyGothic" panose="020B0604020202020204" charset="0"/>
      <p:regular r:id="rId238"/>
    </p:embeddedFont>
    <p:embeddedFont>
      <p:font typeface="MKBGUA+CenturyGothic-Italic" panose="020B0604020202020204" charset="0"/>
      <p:regular r:id="rId239"/>
    </p:embeddedFont>
    <p:embeddedFont>
      <p:font typeface="UBWDGV+CenturyGothic-Bold" panose="020B0604020202020204" charset="0"/>
      <p:regular r:id="rId240"/>
    </p:embeddedFont>
    <p:embeddedFont>
      <p:font typeface="DHSSMO+CenturyGothic-Bold" panose="020B0604020202020204" charset="0"/>
      <p:regular r:id="rId241"/>
    </p:embeddedFont>
    <p:embeddedFont>
      <p:font typeface="SOISET+CenturyGothic" panose="020B0604020202020204" charset="0"/>
      <p:regular r:id="rId242"/>
    </p:embeddedFont>
    <p:embeddedFont>
      <p:font typeface="EVCPQQ+CenturyGothic-Bold" panose="020B0604020202020204" charset="0"/>
      <p:regular r:id="rId243"/>
    </p:embeddedFont>
    <p:embeddedFont>
      <p:font typeface="HUQTVP+CenturyGothic" panose="020B0604020202020204" charset="0"/>
      <p:regular r:id="rId244"/>
    </p:embeddedFont>
    <p:embeddedFont>
      <p:font typeface="KLLJIQ+CenturyGothic" panose="020B0604020202020204" charset="0"/>
      <p:regular r:id="rId245"/>
    </p:embeddedFont>
    <p:embeddedFont>
      <p:font typeface="OHPMQS+CenturyGothic" panose="020B0604020202020204" charset="0"/>
      <p:regular r:id="rId246"/>
    </p:embeddedFont>
    <p:embeddedFont>
      <p:font typeface="EEDTFS+CenturyGothic-Bold" panose="020B0604020202020204" charset="0"/>
      <p:regular r:id="rId247"/>
    </p:embeddedFont>
    <p:embeddedFont>
      <p:font typeface="LSKBMP+ArialMT" panose="020B0604020202020204" charset="0"/>
      <p:regular r:id="rId248"/>
    </p:embeddedFont>
    <p:embeddedFont>
      <p:font typeface="IOJVMB+CenturyGothic" panose="020B0604020202020204" charset="0"/>
      <p:regular r:id="rId249"/>
    </p:embeddedFont>
    <p:embeddedFont>
      <p:font typeface="GASAKW+CenturyGothic" panose="020B0604020202020204" charset="0"/>
      <p:regular r:id="rId250"/>
    </p:embeddedFont>
  </p:embeddedFontLst>
  <p:custDataLst>
    <p:tags r:id="rId251"/>
  </p:custDataLst>
  <p:defaultTextStyle/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8" y="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8.fntdata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14.xml"/><Relationship Id="rId84" Type="http://schemas.openxmlformats.org/officeDocument/2006/relationships/slide" Target="slides/slide35.xml"/><Relationship Id="rId138" Type="http://schemas.openxmlformats.org/officeDocument/2006/relationships/font" Target="fonts/font39.fntdata"/><Relationship Id="rId159" Type="http://schemas.openxmlformats.org/officeDocument/2006/relationships/font" Target="fonts/font60.fntdata"/><Relationship Id="rId170" Type="http://schemas.openxmlformats.org/officeDocument/2006/relationships/font" Target="fonts/font71.fntdata"/><Relationship Id="rId191" Type="http://schemas.openxmlformats.org/officeDocument/2006/relationships/font" Target="fonts/font92.fntdata"/><Relationship Id="rId205" Type="http://schemas.openxmlformats.org/officeDocument/2006/relationships/font" Target="fonts/font106.fntdata"/><Relationship Id="rId226" Type="http://schemas.openxmlformats.org/officeDocument/2006/relationships/font" Target="fonts/font127.fntdata"/><Relationship Id="rId247" Type="http://schemas.openxmlformats.org/officeDocument/2006/relationships/font" Target="fonts/font148.fntdata"/><Relationship Id="rId107" Type="http://schemas.openxmlformats.org/officeDocument/2006/relationships/font" Target="fonts/font8.fntdata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" Target="slides/slide4.xml"/><Relationship Id="rId74" Type="http://schemas.openxmlformats.org/officeDocument/2006/relationships/slide" Target="slides/slide25.xml"/><Relationship Id="rId128" Type="http://schemas.openxmlformats.org/officeDocument/2006/relationships/font" Target="fonts/font29.fntdata"/><Relationship Id="rId149" Type="http://schemas.openxmlformats.org/officeDocument/2006/relationships/font" Target="fonts/font50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46.xml"/><Relationship Id="rId160" Type="http://schemas.openxmlformats.org/officeDocument/2006/relationships/font" Target="fonts/font61.fntdata"/><Relationship Id="rId181" Type="http://schemas.openxmlformats.org/officeDocument/2006/relationships/font" Target="fonts/font82.fntdata"/><Relationship Id="rId216" Type="http://schemas.openxmlformats.org/officeDocument/2006/relationships/font" Target="fonts/font117.fntdata"/><Relationship Id="rId237" Type="http://schemas.openxmlformats.org/officeDocument/2006/relationships/font" Target="fonts/font138.fntdata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" Target="slides/slide15.xml"/><Relationship Id="rId118" Type="http://schemas.openxmlformats.org/officeDocument/2006/relationships/font" Target="fonts/font19.fntdata"/><Relationship Id="rId139" Type="http://schemas.openxmlformats.org/officeDocument/2006/relationships/font" Target="fonts/font40.fntdata"/><Relationship Id="rId85" Type="http://schemas.openxmlformats.org/officeDocument/2006/relationships/slide" Target="slides/slide36.xml"/><Relationship Id="rId150" Type="http://schemas.openxmlformats.org/officeDocument/2006/relationships/font" Target="fonts/font51.fntdata"/><Relationship Id="rId171" Type="http://schemas.openxmlformats.org/officeDocument/2006/relationships/font" Target="fonts/font72.fntdata"/><Relationship Id="rId192" Type="http://schemas.openxmlformats.org/officeDocument/2006/relationships/font" Target="fonts/font93.fntdata"/><Relationship Id="rId206" Type="http://schemas.openxmlformats.org/officeDocument/2006/relationships/font" Target="fonts/font107.fntdata"/><Relationship Id="rId227" Type="http://schemas.openxmlformats.org/officeDocument/2006/relationships/font" Target="fonts/font128.fntdata"/><Relationship Id="rId248" Type="http://schemas.openxmlformats.org/officeDocument/2006/relationships/font" Target="fonts/font149.fntdata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font" Target="fonts/font9.fntdata"/><Relationship Id="rId129" Type="http://schemas.openxmlformats.org/officeDocument/2006/relationships/font" Target="fonts/font30.fntdata"/><Relationship Id="rId54" Type="http://schemas.openxmlformats.org/officeDocument/2006/relationships/slide" Target="slides/slide5.xml"/><Relationship Id="rId75" Type="http://schemas.openxmlformats.org/officeDocument/2006/relationships/slide" Target="slides/slide26.xml"/><Relationship Id="rId96" Type="http://schemas.openxmlformats.org/officeDocument/2006/relationships/slide" Target="slides/slide47.xml"/><Relationship Id="rId140" Type="http://schemas.openxmlformats.org/officeDocument/2006/relationships/font" Target="fonts/font41.fntdata"/><Relationship Id="rId161" Type="http://schemas.openxmlformats.org/officeDocument/2006/relationships/font" Target="fonts/font62.fntdata"/><Relationship Id="rId182" Type="http://schemas.openxmlformats.org/officeDocument/2006/relationships/font" Target="fonts/font83.fntdata"/><Relationship Id="rId217" Type="http://schemas.openxmlformats.org/officeDocument/2006/relationships/font" Target="fonts/font118.fntdata"/><Relationship Id="rId6" Type="http://schemas.openxmlformats.org/officeDocument/2006/relationships/slideMaster" Target="slideMasters/slideMaster6.xml"/><Relationship Id="rId238" Type="http://schemas.openxmlformats.org/officeDocument/2006/relationships/font" Target="fonts/font139.fntdata"/><Relationship Id="rId23" Type="http://schemas.openxmlformats.org/officeDocument/2006/relationships/slideMaster" Target="slideMasters/slideMaster23.xml"/><Relationship Id="rId119" Type="http://schemas.openxmlformats.org/officeDocument/2006/relationships/font" Target="fonts/font20.fntdata"/><Relationship Id="rId44" Type="http://schemas.openxmlformats.org/officeDocument/2006/relationships/slideMaster" Target="slideMasters/slideMaster44.xml"/><Relationship Id="rId65" Type="http://schemas.openxmlformats.org/officeDocument/2006/relationships/slide" Target="slides/slide16.xml"/><Relationship Id="rId86" Type="http://schemas.openxmlformats.org/officeDocument/2006/relationships/slide" Target="slides/slide37.xml"/><Relationship Id="rId130" Type="http://schemas.openxmlformats.org/officeDocument/2006/relationships/font" Target="fonts/font31.fntdata"/><Relationship Id="rId151" Type="http://schemas.openxmlformats.org/officeDocument/2006/relationships/font" Target="fonts/font52.fntdata"/><Relationship Id="rId172" Type="http://schemas.openxmlformats.org/officeDocument/2006/relationships/font" Target="fonts/font73.fntdata"/><Relationship Id="rId193" Type="http://schemas.openxmlformats.org/officeDocument/2006/relationships/font" Target="fonts/font94.fntdata"/><Relationship Id="rId207" Type="http://schemas.openxmlformats.org/officeDocument/2006/relationships/font" Target="fonts/font108.fntdata"/><Relationship Id="rId228" Type="http://schemas.openxmlformats.org/officeDocument/2006/relationships/font" Target="fonts/font129.fntdata"/><Relationship Id="rId249" Type="http://schemas.openxmlformats.org/officeDocument/2006/relationships/font" Target="fonts/font150.fntdata"/><Relationship Id="rId13" Type="http://schemas.openxmlformats.org/officeDocument/2006/relationships/slideMaster" Target="slideMasters/slideMaster13.xml"/><Relationship Id="rId109" Type="http://schemas.openxmlformats.org/officeDocument/2006/relationships/font" Target="fonts/font10.fntdata"/><Relationship Id="rId34" Type="http://schemas.openxmlformats.org/officeDocument/2006/relationships/slideMaster" Target="slideMasters/slideMaster34.xml"/><Relationship Id="rId55" Type="http://schemas.openxmlformats.org/officeDocument/2006/relationships/slide" Target="slides/slide6.xml"/><Relationship Id="rId76" Type="http://schemas.openxmlformats.org/officeDocument/2006/relationships/slide" Target="slides/slide27.xml"/><Relationship Id="rId97" Type="http://schemas.openxmlformats.org/officeDocument/2006/relationships/slide" Target="slides/slide48.xml"/><Relationship Id="rId120" Type="http://schemas.openxmlformats.org/officeDocument/2006/relationships/font" Target="fonts/font21.fntdata"/><Relationship Id="rId141" Type="http://schemas.openxmlformats.org/officeDocument/2006/relationships/font" Target="fonts/font42.fntdata"/><Relationship Id="rId7" Type="http://schemas.openxmlformats.org/officeDocument/2006/relationships/slideMaster" Target="slideMasters/slideMaster7.xml"/><Relationship Id="rId162" Type="http://schemas.openxmlformats.org/officeDocument/2006/relationships/font" Target="fonts/font63.fntdata"/><Relationship Id="rId183" Type="http://schemas.openxmlformats.org/officeDocument/2006/relationships/font" Target="fonts/font84.fntdata"/><Relationship Id="rId218" Type="http://schemas.openxmlformats.org/officeDocument/2006/relationships/font" Target="fonts/font119.fntdata"/><Relationship Id="rId239" Type="http://schemas.openxmlformats.org/officeDocument/2006/relationships/font" Target="fonts/font140.fntdata"/><Relationship Id="rId250" Type="http://schemas.openxmlformats.org/officeDocument/2006/relationships/font" Target="fonts/font151.fntdata"/><Relationship Id="rId24" Type="http://schemas.openxmlformats.org/officeDocument/2006/relationships/slideMaster" Target="slideMasters/slideMaster24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7.xml"/><Relationship Id="rId87" Type="http://schemas.openxmlformats.org/officeDocument/2006/relationships/slide" Target="slides/slide38.xml"/><Relationship Id="rId110" Type="http://schemas.openxmlformats.org/officeDocument/2006/relationships/font" Target="fonts/font11.fntdata"/><Relationship Id="rId131" Type="http://schemas.openxmlformats.org/officeDocument/2006/relationships/font" Target="fonts/font32.fntdata"/><Relationship Id="rId152" Type="http://schemas.openxmlformats.org/officeDocument/2006/relationships/font" Target="fonts/font53.fntdata"/><Relationship Id="rId173" Type="http://schemas.openxmlformats.org/officeDocument/2006/relationships/font" Target="fonts/font74.fntdata"/><Relationship Id="rId194" Type="http://schemas.openxmlformats.org/officeDocument/2006/relationships/font" Target="fonts/font95.fntdata"/><Relationship Id="rId208" Type="http://schemas.openxmlformats.org/officeDocument/2006/relationships/font" Target="fonts/font109.fntdata"/><Relationship Id="rId229" Type="http://schemas.openxmlformats.org/officeDocument/2006/relationships/font" Target="fonts/font130.fntdata"/><Relationship Id="rId240" Type="http://schemas.openxmlformats.org/officeDocument/2006/relationships/font" Target="fonts/font141.fntdata"/><Relationship Id="rId14" Type="http://schemas.openxmlformats.org/officeDocument/2006/relationships/slideMaster" Target="slideMasters/slideMaster14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7.xml"/><Relationship Id="rId77" Type="http://schemas.openxmlformats.org/officeDocument/2006/relationships/slide" Target="slides/slide28.xml"/><Relationship Id="rId100" Type="http://schemas.openxmlformats.org/officeDocument/2006/relationships/font" Target="fonts/font1.fntdata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49.xml"/><Relationship Id="rId121" Type="http://schemas.openxmlformats.org/officeDocument/2006/relationships/font" Target="fonts/font22.fntdata"/><Relationship Id="rId142" Type="http://schemas.openxmlformats.org/officeDocument/2006/relationships/font" Target="fonts/font43.fntdata"/><Relationship Id="rId163" Type="http://schemas.openxmlformats.org/officeDocument/2006/relationships/font" Target="fonts/font64.fntdata"/><Relationship Id="rId184" Type="http://schemas.openxmlformats.org/officeDocument/2006/relationships/font" Target="fonts/font85.fntdata"/><Relationship Id="rId219" Type="http://schemas.openxmlformats.org/officeDocument/2006/relationships/font" Target="fonts/font120.fntdata"/><Relationship Id="rId230" Type="http://schemas.openxmlformats.org/officeDocument/2006/relationships/font" Target="fonts/font131.fntdata"/><Relationship Id="rId251" Type="http://schemas.openxmlformats.org/officeDocument/2006/relationships/tags" Target="tags/tag1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8.xml"/><Relationship Id="rId88" Type="http://schemas.openxmlformats.org/officeDocument/2006/relationships/slide" Target="slides/slide39.xml"/><Relationship Id="rId111" Type="http://schemas.openxmlformats.org/officeDocument/2006/relationships/font" Target="fonts/font12.fntdata"/><Relationship Id="rId132" Type="http://schemas.openxmlformats.org/officeDocument/2006/relationships/font" Target="fonts/font33.fntdata"/><Relationship Id="rId153" Type="http://schemas.openxmlformats.org/officeDocument/2006/relationships/font" Target="fonts/font54.fntdata"/><Relationship Id="rId174" Type="http://schemas.openxmlformats.org/officeDocument/2006/relationships/font" Target="fonts/font75.fntdata"/><Relationship Id="rId195" Type="http://schemas.openxmlformats.org/officeDocument/2006/relationships/font" Target="fonts/font96.fntdata"/><Relationship Id="rId209" Type="http://schemas.openxmlformats.org/officeDocument/2006/relationships/font" Target="fonts/font110.fntdata"/><Relationship Id="rId220" Type="http://schemas.openxmlformats.org/officeDocument/2006/relationships/font" Target="fonts/font121.fntdata"/><Relationship Id="rId241" Type="http://schemas.openxmlformats.org/officeDocument/2006/relationships/font" Target="fonts/font142.fntdata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8.xml"/><Relationship Id="rId78" Type="http://schemas.openxmlformats.org/officeDocument/2006/relationships/slide" Target="slides/slide29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143" Type="http://schemas.openxmlformats.org/officeDocument/2006/relationships/font" Target="fonts/font44.fntdata"/><Relationship Id="rId164" Type="http://schemas.openxmlformats.org/officeDocument/2006/relationships/font" Target="fonts/font65.fntdata"/><Relationship Id="rId185" Type="http://schemas.openxmlformats.org/officeDocument/2006/relationships/font" Target="fonts/font86.fntdata"/><Relationship Id="rId9" Type="http://schemas.openxmlformats.org/officeDocument/2006/relationships/slideMaster" Target="slideMasters/slideMaster9.xml"/><Relationship Id="rId210" Type="http://schemas.openxmlformats.org/officeDocument/2006/relationships/font" Target="fonts/font111.fntdata"/><Relationship Id="rId26" Type="http://schemas.openxmlformats.org/officeDocument/2006/relationships/slideMaster" Target="slideMasters/slideMaster26.xml"/><Relationship Id="rId231" Type="http://schemas.openxmlformats.org/officeDocument/2006/relationships/font" Target="fonts/font132.fntdata"/><Relationship Id="rId252" Type="http://schemas.openxmlformats.org/officeDocument/2006/relationships/presProps" Target="presProps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19.xml"/><Relationship Id="rId89" Type="http://schemas.openxmlformats.org/officeDocument/2006/relationships/slide" Target="slides/slide40.xml"/><Relationship Id="rId112" Type="http://schemas.openxmlformats.org/officeDocument/2006/relationships/font" Target="fonts/font13.fntdata"/><Relationship Id="rId133" Type="http://schemas.openxmlformats.org/officeDocument/2006/relationships/font" Target="fonts/font34.fntdata"/><Relationship Id="rId154" Type="http://schemas.openxmlformats.org/officeDocument/2006/relationships/font" Target="fonts/font55.fntdata"/><Relationship Id="rId175" Type="http://schemas.openxmlformats.org/officeDocument/2006/relationships/font" Target="fonts/font76.fntdata"/><Relationship Id="rId196" Type="http://schemas.openxmlformats.org/officeDocument/2006/relationships/font" Target="fonts/font97.fntdata"/><Relationship Id="rId200" Type="http://schemas.openxmlformats.org/officeDocument/2006/relationships/font" Target="fonts/font101.fntdata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122.fntdata"/><Relationship Id="rId242" Type="http://schemas.openxmlformats.org/officeDocument/2006/relationships/font" Target="fonts/font143.fntdata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9.xml"/><Relationship Id="rId79" Type="http://schemas.openxmlformats.org/officeDocument/2006/relationships/slide" Target="slides/slide30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44" Type="http://schemas.openxmlformats.org/officeDocument/2006/relationships/font" Target="fonts/font45.fntdata"/><Relationship Id="rId90" Type="http://schemas.openxmlformats.org/officeDocument/2006/relationships/slide" Target="slides/slide41.xml"/><Relationship Id="rId165" Type="http://schemas.openxmlformats.org/officeDocument/2006/relationships/font" Target="fonts/font66.fntdata"/><Relationship Id="rId186" Type="http://schemas.openxmlformats.org/officeDocument/2006/relationships/font" Target="fonts/font87.fntdata"/><Relationship Id="rId211" Type="http://schemas.openxmlformats.org/officeDocument/2006/relationships/font" Target="fonts/font112.fntdata"/><Relationship Id="rId232" Type="http://schemas.openxmlformats.org/officeDocument/2006/relationships/font" Target="fonts/font133.fntdata"/><Relationship Id="rId253" Type="http://schemas.openxmlformats.org/officeDocument/2006/relationships/viewProps" Target="viewProps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20.xml"/><Relationship Id="rId113" Type="http://schemas.openxmlformats.org/officeDocument/2006/relationships/font" Target="fonts/font14.fntdata"/><Relationship Id="rId134" Type="http://schemas.openxmlformats.org/officeDocument/2006/relationships/font" Target="fonts/font35.fntdata"/><Relationship Id="rId80" Type="http://schemas.openxmlformats.org/officeDocument/2006/relationships/slide" Target="slides/slide31.xml"/><Relationship Id="rId155" Type="http://schemas.openxmlformats.org/officeDocument/2006/relationships/font" Target="fonts/font56.fntdata"/><Relationship Id="rId176" Type="http://schemas.openxmlformats.org/officeDocument/2006/relationships/font" Target="fonts/font77.fntdata"/><Relationship Id="rId197" Type="http://schemas.openxmlformats.org/officeDocument/2006/relationships/font" Target="fonts/font98.fntdata"/><Relationship Id="rId201" Type="http://schemas.openxmlformats.org/officeDocument/2006/relationships/font" Target="fonts/font102.fntdata"/><Relationship Id="rId222" Type="http://schemas.openxmlformats.org/officeDocument/2006/relationships/font" Target="fonts/font123.fntdata"/><Relationship Id="rId243" Type="http://schemas.openxmlformats.org/officeDocument/2006/relationships/font" Target="fonts/font144.fntdata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0.xml"/><Relationship Id="rId103" Type="http://schemas.openxmlformats.org/officeDocument/2006/relationships/font" Target="fonts/font4.fntdata"/><Relationship Id="rId124" Type="http://schemas.openxmlformats.org/officeDocument/2006/relationships/font" Target="fonts/font25.fntdata"/><Relationship Id="rId70" Type="http://schemas.openxmlformats.org/officeDocument/2006/relationships/slide" Target="slides/slide21.xml"/><Relationship Id="rId91" Type="http://schemas.openxmlformats.org/officeDocument/2006/relationships/slide" Target="slides/slide42.xml"/><Relationship Id="rId145" Type="http://schemas.openxmlformats.org/officeDocument/2006/relationships/font" Target="fonts/font46.fntdata"/><Relationship Id="rId166" Type="http://schemas.openxmlformats.org/officeDocument/2006/relationships/font" Target="fonts/font67.fntdata"/><Relationship Id="rId187" Type="http://schemas.openxmlformats.org/officeDocument/2006/relationships/font" Target="fonts/font88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113.fntdata"/><Relationship Id="rId233" Type="http://schemas.openxmlformats.org/officeDocument/2006/relationships/font" Target="fonts/font134.fntdata"/><Relationship Id="rId254" Type="http://schemas.openxmlformats.org/officeDocument/2006/relationships/theme" Target="theme/theme1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font" Target="fonts/font15.fntdata"/><Relationship Id="rId60" Type="http://schemas.openxmlformats.org/officeDocument/2006/relationships/slide" Target="slides/slide11.xml"/><Relationship Id="rId81" Type="http://schemas.openxmlformats.org/officeDocument/2006/relationships/slide" Target="slides/slide32.xml"/><Relationship Id="rId135" Type="http://schemas.openxmlformats.org/officeDocument/2006/relationships/font" Target="fonts/font36.fntdata"/><Relationship Id="rId156" Type="http://schemas.openxmlformats.org/officeDocument/2006/relationships/font" Target="fonts/font57.fntdata"/><Relationship Id="rId177" Type="http://schemas.openxmlformats.org/officeDocument/2006/relationships/font" Target="fonts/font78.fntdata"/><Relationship Id="rId198" Type="http://schemas.openxmlformats.org/officeDocument/2006/relationships/font" Target="fonts/font99.fntdata"/><Relationship Id="rId202" Type="http://schemas.openxmlformats.org/officeDocument/2006/relationships/font" Target="fonts/font103.fntdata"/><Relationship Id="rId223" Type="http://schemas.openxmlformats.org/officeDocument/2006/relationships/font" Target="fonts/font124.fntdata"/><Relationship Id="rId244" Type="http://schemas.openxmlformats.org/officeDocument/2006/relationships/font" Target="fonts/font145.fntdata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50" Type="http://schemas.openxmlformats.org/officeDocument/2006/relationships/slide" Target="slides/slide1.xml"/><Relationship Id="rId104" Type="http://schemas.openxmlformats.org/officeDocument/2006/relationships/font" Target="fonts/font5.fntdata"/><Relationship Id="rId125" Type="http://schemas.openxmlformats.org/officeDocument/2006/relationships/font" Target="fonts/font26.fntdata"/><Relationship Id="rId146" Type="http://schemas.openxmlformats.org/officeDocument/2006/relationships/font" Target="fonts/font47.fntdata"/><Relationship Id="rId167" Type="http://schemas.openxmlformats.org/officeDocument/2006/relationships/font" Target="fonts/font68.fntdata"/><Relationship Id="rId188" Type="http://schemas.openxmlformats.org/officeDocument/2006/relationships/font" Target="fonts/font89.fntdata"/><Relationship Id="rId71" Type="http://schemas.openxmlformats.org/officeDocument/2006/relationships/slide" Target="slides/slide22.xml"/><Relationship Id="rId92" Type="http://schemas.openxmlformats.org/officeDocument/2006/relationships/slide" Target="slides/slide43.xml"/><Relationship Id="rId213" Type="http://schemas.openxmlformats.org/officeDocument/2006/relationships/font" Target="fonts/font114.fntdata"/><Relationship Id="rId234" Type="http://schemas.openxmlformats.org/officeDocument/2006/relationships/font" Target="fonts/font135.fntdata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tableStyles" Target="tableStyles.xml"/><Relationship Id="rId40" Type="http://schemas.openxmlformats.org/officeDocument/2006/relationships/slideMaster" Target="slideMasters/slideMaster40.xml"/><Relationship Id="rId115" Type="http://schemas.openxmlformats.org/officeDocument/2006/relationships/font" Target="fonts/font16.fntdata"/><Relationship Id="rId136" Type="http://schemas.openxmlformats.org/officeDocument/2006/relationships/font" Target="fonts/font37.fntdata"/><Relationship Id="rId157" Type="http://schemas.openxmlformats.org/officeDocument/2006/relationships/font" Target="fonts/font58.fntdata"/><Relationship Id="rId178" Type="http://schemas.openxmlformats.org/officeDocument/2006/relationships/font" Target="fonts/font79.fntdata"/><Relationship Id="rId61" Type="http://schemas.openxmlformats.org/officeDocument/2006/relationships/slide" Target="slides/slide12.xml"/><Relationship Id="rId82" Type="http://schemas.openxmlformats.org/officeDocument/2006/relationships/slide" Target="slides/slide33.xml"/><Relationship Id="rId199" Type="http://schemas.openxmlformats.org/officeDocument/2006/relationships/font" Target="fonts/font100.fntdata"/><Relationship Id="rId203" Type="http://schemas.openxmlformats.org/officeDocument/2006/relationships/font" Target="fonts/font104.fntdata"/><Relationship Id="rId19" Type="http://schemas.openxmlformats.org/officeDocument/2006/relationships/slideMaster" Target="slideMasters/slideMaster19.xml"/><Relationship Id="rId224" Type="http://schemas.openxmlformats.org/officeDocument/2006/relationships/font" Target="fonts/font125.fntdata"/><Relationship Id="rId245" Type="http://schemas.openxmlformats.org/officeDocument/2006/relationships/font" Target="fonts/font146.fntdata"/><Relationship Id="rId30" Type="http://schemas.openxmlformats.org/officeDocument/2006/relationships/slideMaster" Target="slideMasters/slideMaster30.xml"/><Relationship Id="rId105" Type="http://schemas.openxmlformats.org/officeDocument/2006/relationships/font" Target="fonts/font6.fntdata"/><Relationship Id="rId126" Type="http://schemas.openxmlformats.org/officeDocument/2006/relationships/font" Target="fonts/font27.fntdata"/><Relationship Id="rId147" Type="http://schemas.openxmlformats.org/officeDocument/2006/relationships/font" Target="fonts/font48.fntdata"/><Relationship Id="rId168" Type="http://schemas.openxmlformats.org/officeDocument/2006/relationships/font" Target="fonts/font69.fntdata"/><Relationship Id="rId51" Type="http://schemas.openxmlformats.org/officeDocument/2006/relationships/slide" Target="slides/slide2.xml"/><Relationship Id="rId72" Type="http://schemas.openxmlformats.org/officeDocument/2006/relationships/slide" Target="slides/slide23.xml"/><Relationship Id="rId93" Type="http://schemas.openxmlformats.org/officeDocument/2006/relationships/slide" Target="slides/slide44.xml"/><Relationship Id="rId189" Type="http://schemas.openxmlformats.org/officeDocument/2006/relationships/font" Target="fonts/font90.fntdata"/><Relationship Id="rId3" Type="http://schemas.openxmlformats.org/officeDocument/2006/relationships/slideMaster" Target="slideMasters/slideMaster3.xml"/><Relationship Id="rId214" Type="http://schemas.openxmlformats.org/officeDocument/2006/relationships/font" Target="fonts/font115.fntdata"/><Relationship Id="rId235" Type="http://schemas.openxmlformats.org/officeDocument/2006/relationships/font" Target="fonts/font136.fntdata"/><Relationship Id="rId116" Type="http://schemas.openxmlformats.org/officeDocument/2006/relationships/font" Target="fonts/font17.fntdata"/><Relationship Id="rId137" Type="http://schemas.openxmlformats.org/officeDocument/2006/relationships/font" Target="fonts/font38.fntdata"/><Relationship Id="rId158" Type="http://schemas.openxmlformats.org/officeDocument/2006/relationships/font" Target="fonts/font59.fntdata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3.xml"/><Relationship Id="rId83" Type="http://schemas.openxmlformats.org/officeDocument/2006/relationships/slide" Target="slides/slide34.xml"/><Relationship Id="rId179" Type="http://schemas.openxmlformats.org/officeDocument/2006/relationships/font" Target="fonts/font80.fntdata"/><Relationship Id="rId190" Type="http://schemas.openxmlformats.org/officeDocument/2006/relationships/font" Target="fonts/font91.fntdata"/><Relationship Id="rId204" Type="http://schemas.openxmlformats.org/officeDocument/2006/relationships/font" Target="fonts/font105.fntdata"/><Relationship Id="rId225" Type="http://schemas.openxmlformats.org/officeDocument/2006/relationships/font" Target="fonts/font126.fntdata"/><Relationship Id="rId246" Type="http://schemas.openxmlformats.org/officeDocument/2006/relationships/font" Target="fonts/font147.fntdata"/><Relationship Id="rId106" Type="http://schemas.openxmlformats.org/officeDocument/2006/relationships/font" Target="fonts/font7.fntdata"/><Relationship Id="rId127" Type="http://schemas.openxmlformats.org/officeDocument/2006/relationships/font" Target="fonts/font28.fntdata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3.xml"/><Relationship Id="rId73" Type="http://schemas.openxmlformats.org/officeDocument/2006/relationships/slide" Target="slides/slide24.xml"/><Relationship Id="rId94" Type="http://schemas.openxmlformats.org/officeDocument/2006/relationships/slide" Target="slides/slide45.xml"/><Relationship Id="rId148" Type="http://schemas.openxmlformats.org/officeDocument/2006/relationships/font" Target="fonts/font49.fntdata"/><Relationship Id="rId169" Type="http://schemas.openxmlformats.org/officeDocument/2006/relationships/font" Target="fonts/font70.fntdata"/><Relationship Id="rId4" Type="http://schemas.openxmlformats.org/officeDocument/2006/relationships/slideMaster" Target="slideMasters/slideMaster4.xml"/><Relationship Id="rId180" Type="http://schemas.openxmlformats.org/officeDocument/2006/relationships/font" Target="fonts/font81.fntdata"/><Relationship Id="rId215" Type="http://schemas.openxmlformats.org/officeDocument/2006/relationships/font" Target="fonts/font116.fntdata"/><Relationship Id="rId236" Type="http://schemas.openxmlformats.org/officeDocument/2006/relationships/font" Target="fonts/font13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134CA-1037-423D-AD2C-F5EEE3A34590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FB7F0-7919-4B93-85E7-9D90D36BD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3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多除少补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FB7F0-7919-4B93-85E7-9D90D36BD1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77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FB7F0-7919-4B93-85E7-9D90D36BD1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6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两个红色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FB7F0-7919-4B93-85E7-9D90D36BD1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99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6559" y="2674051"/>
            <a:ext cx="1219424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51"/>
              </a:lnSpc>
              <a:spcBef>
                <a:spcPct val="0"/>
              </a:spcBef>
              <a:spcAft>
                <a:spcPct val="0"/>
              </a:spcAft>
            </a:pPr>
            <a:r>
              <a:rPr sz="6000" dirty="0" smtClean="0">
                <a:solidFill>
                  <a:srgbClr val="FFFFFF"/>
                </a:solidFill>
                <a:latin typeface="CQUTHW+CenturyGothic"/>
                <a:cs typeface="CQUTHW+CenturyGothic"/>
              </a:rPr>
              <a:t>PROBABILITY </a:t>
            </a:r>
            <a:r>
              <a:rPr sz="6000" dirty="0">
                <a:solidFill>
                  <a:srgbClr val="FFFFFF"/>
                </a:solidFill>
                <a:latin typeface="CQUTHW+CenturyGothic"/>
                <a:cs typeface="CQUTHW+CenturyGothic"/>
              </a:rPr>
              <a:t>&amp; DISTRIBUTIONS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5920" y="3721821"/>
            <a:ext cx="123332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58"/>
              </a:lnSpc>
              <a:spcBef>
                <a:spcPct val="0"/>
              </a:spcBef>
              <a:spcAft>
                <a:spcPct val="0"/>
              </a:spcAft>
            </a:pPr>
            <a:r>
              <a:rPr sz="2000" b="1" spc="14" dirty="0">
                <a:solidFill>
                  <a:srgbClr val="FFFFFF"/>
                </a:solidFill>
                <a:latin typeface="CQUTHW+CenturyGothic"/>
                <a:cs typeface="CQUTHW+CenturyGothic"/>
              </a:rPr>
              <a:t>Yin</a:t>
            </a:r>
            <a:r>
              <a:rPr sz="2000" b="1" spc="-43" dirty="0">
                <a:solidFill>
                  <a:srgbClr val="FFFFFF"/>
                </a:solidFill>
                <a:latin typeface="CQUTHW+CenturyGothic"/>
                <a:cs typeface="CQUTHW+CenturyGothic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QUTHW+CenturyGothic"/>
                <a:cs typeface="CQUTHW+CenturyGothic"/>
              </a:rPr>
              <a:t>Yao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59696" y="4522523"/>
            <a:ext cx="5948847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58"/>
              </a:lnSpc>
              <a:spcBef>
                <a:spcPct val="0"/>
              </a:spcBef>
              <a:spcAft>
                <a:spcPct val="0"/>
              </a:spcAft>
            </a:pPr>
            <a:r>
              <a:rPr sz="1900" dirty="0">
                <a:solidFill>
                  <a:schemeClr val="bg1"/>
                </a:solidFill>
                <a:latin typeface="CQUTHW+CenturyGothic"/>
                <a:cs typeface="CQUTHW+CenturyGothic"/>
              </a:rPr>
              <a:t>Statistical</a:t>
            </a:r>
            <a:r>
              <a:rPr sz="1900" spc="-35" dirty="0">
                <a:solidFill>
                  <a:schemeClr val="bg1"/>
                </a:solidFill>
                <a:latin typeface="CQUTHW+CenturyGothic"/>
                <a:cs typeface="CQUTHW+CenturyGothic"/>
              </a:rPr>
              <a:t> </a:t>
            </a:r>
            <a:r>
              <a:rPr sz="1900" dirty="0" smtClean="0">
                <a:solidFill>
                  <a:schemeClr val="bg1"/>
                </a:solidFill>
                <a:latin typeface="CQUTHW+CenturyGothic"/>
                <a:cs typeface="CQUTHW+CenturyGothic"/>
              </a:rPr>
              <a:t>Genomics</a:t>
            </a:r>
            <a:r>
              <a:rPr sz="1900" spc="29" dirty="0" smtClean="0">
                <a:solidFill>
                  <a:schemeClr val="bg1"/>
                </a:solidFill>
                <a:latin typeface="CQUTHW+CenturyGothic"/>
                <a:cs typeface="CQUTHW+CenturyGothic"/>
              </a:rPr>
              <a:t> </a:t>
            </a:r>
            <a:r>
              <a:rPr sz="1900" dirty="0">
                <a:solidFill>
                  <a:schemeClr val="bg1"/>
                </a:solidFill>
                <a:latin typeface="CQUTHW+CenturyGothic"/>
                <a:cs typeface="CQUTHW+CenturyGothic"/>
              </a:rPr>
              <a:t>and Data Analysis </a:t>
            </a:r>
            <a:r>
              <a:rPr sz="1900" dirty="0" smtClean="0">
                <a:solidFill>
                  <a:schemeClr val="bg1"/>
                </a:solidFill>
                <a:latin typeface="CQUTHW+CenturyGothic"/>
                <a:cs typeface="CQUTHW+CenturyGothic"/>
              </a:rPr>
              <a:t>Core</a:t>
            </a:r>
            <a:endParaRPr lang="en-US" sz="1900" dirty="0" smtClean="0">
              <a:solidFill>
                <a:schemeClr val="bg1"/>
              </a:solidFill>
              <a:latin typeface="CQUTHW+CenturyGothic"/>
              <a:cs typeface="CQUTHW+CenturyGothic"/>
            </a:endParaRPr>
          </a:p>
          <a:p>
            <a:pPr marL="0" marR="0">
              <a:lnSpc>
                <a:spcPts val="2258"/>
              </a:lnSpc>
              <a:spcBef>
                <a:spcPct val="0"/>
              </a:spcBef>
              <a:spcAft>
                <a:spcPct val="0"/>
              </a:spcAft>
            </a:pPr>
            <a:endParaRPr sz="1900" dirty="0">
              <a:solidFill>
                <a:schemeClr val="bg1"/>
              </a:solidFill>
              <a:latin typeface="CQUTHW+CenturyGothic"/>
              <a:cs typeface="CQUTHW+CenturyGothi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3672" y="405482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yin_yao@fudan.edu.cn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77730" y="1079600"/>
            <a:ext cx="2401925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UQTVP+CenturyGothic"/>
                <a:cs typeface="HUQTVP+CenturyGothic"/>
              </a:rPr>
              <a:t>UNION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94381" y="2098194"/>
            <a:ext cx="2040963" cy="137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4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000000"/>
                </a:solidFill>
                <a:latin typeface="HUQTVP+CenturyGothic"/>
                <a:cs typeface="HUQTVP+CenturyGothic"/>
              </a:rPr>
              <a:t>A</a:t>
            </a:r>
            <a:r>
              <a:rPr sz="4000" spc="26">
                <a:solidFill>
                  <a:srgbClr val="000000"/>
                </a:solidFill>
                <a:latin typeface="HUQTVP+CenturyGothic"/>
                <a:cs typeface="HUQTVP+CenturyGothic"/>
              </a:rPr>
              <a:t> </a:t>
            </a:r>
            <a:r>
              <a:rPr sz="4000" b="1">
                <a:solidFill>
                  <a:srgbClr val="000000"/>
                </a:solidFill>
                <a:latin typeface="CNTTJP+CenturyGothic-Bold"/>
                <a:cs typeface="CNTTJP+CenturyGothic-Bold"/>
              </a:rPr>
              <a:t>U </a:t>
            </a:r>
            <a:r>
              <a:rPr sz="4000">
                <a:solidFill>
                  <a:srgbClr val="000000"/>
                </a:solidFill>
                <a:latin typeface="HUQTVP+CenturyGothic"/>
                <a:cs typeface="HUQTVP+CenturyGothic"/>
              </a:rPr>
              <a:t>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50329" y="2172949"/>
            <a:ext cx="5201805" cy="1718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7"/>
              </a:lnSpc>
              <a:spcBef>
                <a:spcPct val="0"/>
              </a:spcBef>
              <a:spcAft>
                <a:spcPct val="0"/>
              </a:spcAft>
            </a:pPr>
            <a:r>
              <a:rPr sz="4000" spc="400" dirty="0">
                <a:solidFill>
                  <a:srgbClr val="FFFFFF"/>
                </a:solidFill>
                <a:latin typeface="AOMUPE+ArialMT"/>
                <a:cs typeface="AOMUPE+ArialMT"/>
              </a:rPr>
              <a:t>•</a:t>
            </a:r>
            <a:r>
              <a:rPr sz="4000" dirty="0">
                <a:solidFill>
                  <a:srgbClr val="FFFFFF"/>
                </a:solidFill>
                <a:latin typeface="HUQTVP+CenturyGothic"/>
                <a:cs typeface="HUQTVP+CenturyGothic"/>
              </a:rPr>
              <a:t>What is the</a:t>
            </a:r>
            <a:r>
              <a:rPr sz="4000" spc="12" dirty="0">
                <a:solidFill>
                  <a:srgbClr val="FFFFFF"/>
                </a:solidFill>
                <a:latin typeface="HUQTVP+CenturyGothic"/>
                <a:cs typeface="HUQTVP+CenturyGothic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NTTJP+CenturyGothic-Bold"/>
                <a:cs typeface="CNTTJP+CenturyGothic-Bold"/>
              </a:rPr>
              <a:t>union</a:t>
            </a:r>
          </a:p>
          <a:p>
            <a:pPr marL="228600" marR="0">
              <a:lnSpc>
                <a:spcPts val="4322"/>
              </a:lnSpc>
              <a:spcBef>
                <a:spcPct val="0"/>
              </a:spcBef>
              <a:spcAft>
                <a:spcPct val="0"/>
              </a:spcAft>
            </a:pPr>
            <a:r>
              <a:rPr sz="4000" dirty="0">
                <a:solidFill>
                  <a:srgbClr val="FFFFFF"/>
                </a:solidFill>
                <a:latin typeface="HUQTVP+CenturyGothic"/>
                <a:cs typeface="HUQTVP+CenturyGothic"/>
              </a:rPr>
              <a:t>between</a:t>
            </a:r>
            <a:r>
              <a:rPr sz="4000" spc="30" dirty="0">
                <a:solidFill>
                  <a:srgbClr val="FFFFFF"/>
                </a:solidFill>
                <a:latin typeface="HUQTVP+CenturyGothic"/>
                <a:cs typeface="HUQTVP+CenturyGothic"/>
              </a:rPr>
              <a:t> </a:t>
            </a:r>
            <a:r>
              <a:rPr sz="4000" dirty="0">
                <a:solidFill>
                  <a:srgbClr val="FFFFFF"/>
                </a:solidFill>
                <a:latin typeface="HUQTVP+CenturyGothic"/>
                <a:cs typeface="HUQTVP+CenturyGothic"/>
              </a:rPr>
              <a:t>events</a:t>
            </a:r>
          </a:p>
          <a:p>
            <a:pPr marL="22860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 b="1" dirty="0">
                <a:solidFill>
                  <a:srgbClr val="FFFFFF"/>
                </a:solidFill>
                <a:latin typeface="CNTTJP+CenturyGothic-Bold"/>
                <a:cs typeface="CNTTJP+CenturyGothic-Bold"/>
              </a:rPr>
              <a:t>A </a:t>
            </a:r>
            <a:r>
              <a:rPr sz="4000" dirty="0">
                <a:solidFill>
                  <a:srgbClr val="FFFFFF"/>
                </a:solidFill>
                <a:latin typeface="HUQTVP+CenturyGothic"/>
                <a:cs typeface="HUQTVP+CenturyGothic"/>
              </a:rPr>
              <a:t>and</a:t>
            </a:r>
            <a:r>
              <a:rPr sz="4000" spc="12" dirty="0">
                <a:solidFill>
                  <a:srgbClr val="FFFFFF"/>
                </a:solidFill>
                <a:latin typeface="HUQTVP+CenturyGothic"/>
                <a:cs typeface="HUQTVP+CenturyGothic"/>
              </a:rPr>
              <a:t> </a:t>
            </a:r>
            <a:r>
              <a:rPr sz="4000" b="1" dirty="0" smtClean="0">
                <a:solidFill>
                  <a:srgbClr val="FFFFFF"/>
                </a:solidFill>
                <a:latin typeface="CNTTJP+CenturyGothic-Bold"/>
                <a:cs typeface="CNTTJP+CenturyGothic-Bold"/>
              </a:rPr>
              <a:t>B</a:t>
            </a:r>
            <a:r>
              <a:rPr lang="zh-CN" altLang="en-US" sz="4000" dirty="0">
                <a:solidFill>
                  <a:srgbClr val="FFFFFF"/>
                </a:solidFill>
                <a:latin typeface="HUQTVP+CenturyGothic"/>
                <a:cs typeface="CNTTJP+CenturyGothic-Bold"/>
              </a:rPr>
              <a:t>？</a:t>
            </a:r>
            <a:endParaRPr sz="4000" dirty="0">
              <a:solidFill>
                <a:srgbClr val="FFFFFF"/>
              </a:solidFill>
              <a:latin typeface="HUQTVP+CenturyGothic"/>
              <a:cs typeface="HUQTVP+Century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1067" y="2389854"/>
            <a:ext cx="682674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00000"/>
                </a:solidFill>
                <a:latin typeface="CNTTJP+CenturyGothic-Bold"/>
                <a:cs typeface="CNTTJP+CenturyGothic-Bold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90667" y="2416143"/>
            <a:ext cx="634007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00000"/>
                </a:solidFill>
                <a:latin typeface="CNTTJP+CenturyGothic-Bold"/>
                <a:cs typeface="CNTTJP+CenturyGothic-Bold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297" y="1079600"/>
            <a:ext cx="5102905" cy="2471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774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INTERSECTION</a:t>
            </a:r>
          </a:p>
          <a:p>
            <a:pPr marL="0" marR="0">
              <a:lnSpc>
                <a:spcPts val="4763"/>
              </a:lnSpc>
              <a:spcBef>
                <a:spcPts val="3929"/>
              </a:spcBef>
              <a:spcAft>
                <a:spcPct val="0"/>
              </a:spcAft>
            </a:pPr>
            <a:r>
              <a:rPr sz="4000" spc="400">
                <a:solidFill>
                  <a:srgbClr val="FFFFFF"/>
                </a:solidFill>
                <a:latin typeface="OIGTAN+ArialMT"/>
                <a:cs typeface="OIGTAN+ArialMT"/>
              </a:rPr>
              <a:t>•</a:t>
            </a:r>
            <a:r>
              <a:rPr sz="4000">
                <a:solidFill>
                  <a:srgbClr val="FFFFFF"/>
                </a:solidFill>
                <a:latin typeface="NABFWH+CenturyGothic"/>
                <a:cs typeface="NABFWH+CenturyGothic"/>
              </a:rPr>
              <a:t>What is 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03897" y="2722145"/>
            <a:ext cx="4763160" cy="1718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4"/>
              </a:lnSpc>
              <a:spcBef>
                <a:spcPct val="0"/>
              </a:spcBef>
              <a:spcAft>
                <a:spcPct val="0"/>
              </a:spcAft>
            </a:pPr>
            <a:r>
              <a:rPr sz="4000" b="1" dirty="0">
                <a:solidFill>
                  <a:srgbClr val="FFFFFF"/>
                </a:solidFill>
                <a:latin typeface="NVGOWV+CenturyGothic-Bold"/>
                <a:cs typeface="NVGOWV+CenturyGothic-Bold"/>
              </a:rPr>
              <a:t>intersection</a:t>
            </a:r>
          </a:p>
          <a:p>
            <a:pPr marL="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 dirty="0">
                <a:solidFill>
                  <a:srgbClr val="FFFFFF"/>
                </a:solidFill>
                <a:latin typeface="NABFWH+CenturyGothic"/>
                <a:cs typeface="NABFWH+CenturyGothic"/>
              </a:rPr>
              <a:t>between</a:t>
            </a:r>
            <a:r>
              <a:rPr sz="4000" spc="30" dirty="0">
                <a:solidFill>
                  <a:srgbClr val="FFFFFF"/>
                </a:solidFill>
                <a:latin typeface="NABFWH+CenturyGothic"/>
                <a:cs typeface="NABFWH+CenturyGothic"/>
              </a:rPr>
              <a:t> </a:t>
            </a:r>
            <a:r>
              <a:rPr sz="4000" dirty="0">
                <a:solidFill>
                  <a:srgbClr val="FFFFFF"/>
                </a:solidFill>
                <a:latin typeface="NABFWH+CenturyGothic"/>
                <a:cs typeface="NABFWH+CenturyGothic"/>
              </a:rPr>
              <a:t>events</a:t>
            </a:r>
          </a:p>
          <a:p>
            <a:pPr marL="0" marR="0">
              <a:lnSpc>
                <a:spcPts val="4322"/>
              </a:lnSpc>
              <a:spcBef>
                <a:spcPct val="0"/>
              </a:spcBef>
              <a:spcAft>
                <a:spcPct val="0"/>
              </a:spcAft>
            </a:pPr>
            <a:r>
              <a:rPr sz="4000" b="1" dirty="0">
                <a:solidFill>
                  <a:srgbClr val="FFFFFF"/>
                </a:solidFill>
                <a:latin typeface="NVGOWV+CenturyGothic-Bold"/>
                <a:cs typeface="NVGOWV+CenturyGothic-Bold"/>
              </a:rPr>
              <a:t>A</a:t>
            </a:r>
            <a:r>
              <a:rPr sz="4000" b="1" spc="12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NABFWH+CenturyGothic"/>
                <a:cs typeface="NABFWH+CenturyGothic"/>
              </a:rPr>
              <a:t>and</a:t>
            </a:r>
            <a:r>
              <a:rPr sz="4000" spc="12" dirty="0">
                <a:solidFill>
                  <a:srgbClr val="FFFFFF"/>
                </a:solidFill>
                <a:latin typeface="NABFWH+CenturyGothic"/>
                <a:cs typeface="NABFWH+CenturyGothic"/>
              </a:rPr>
              <a:t> </a:t>
            </a:r>
            <a:r>
              <a:rPr sz="4000" b="1" dirty="0" smtClean="0">
                <a:solidFill>
                  <a:srgbClr val="FFFFFF"/>
                </a:solidFill>
                <a:latin typeface="NVGOWV+CenturyGothic-Bold"/>
                <a:cs typeface="NVGOWV+CenturyGothic-Bold"/>
              </a:rPr>
              <a:t>B</a:t>
            </a:r>
            <a:r>
              <a:rPr lang="zh-CN" altLang="en-US" sz="4000" dirty="0">
                <a:solidFill>
                  <a:srgbClr val="FFFFFF"/>
                </a:solidFill>
                <a:latin typeface="NABFWH+CenturyGothic"/>
                <a:cs typeface="NVGOWV+CenturyGothic-Bold"/>
              </a:rPr>
              <a:t>？</a:t>
            </a:r>
            <a:endParaRPr sz="4000" dirty="0">
              <a:solidFill>
                <a:srgbClr val="FFFFFF"/>
              </a:solidFill>
              <a:latin typeface="NABFWH+CenturyGothic"/>
              <a:cs typeface="NABFWH+CenturyGothic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95339" y="1079600"/>
            <a:ext cx="578349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HPJAR+CenturyGothic"/>
                <a:cs typeface="MHPJAR+CenturyGothic"/>
              </a:rPr>
              <a:t>MUTUAL</a:t>
            </a:r>
            <a:r>
              <a:rPr sz="4000" spc="28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4000">
                <a:solidFill>
                  <a:srgbClr val="FFFFFF"/>
                </a:solidFill>
                <a:latin typeface="MHPJAR+CenturyGothic"/>
                <a:cs typeface="MHPJAR+CenturyGothic"/>
              </a:rPr>
              <a:t>EXCLUSIVITY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93397"/>
            <a:ext cx="12034796" cy="963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89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HRFVLR+ArialMT"/>
                <a:cs typeface="HRFVLR+ArialMT"/>
              </a:rPr>
              <a:t>•</a:t>
            </a:r>
            <a:r>
              <a:rPr sz="28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Two events</a:t>
            </a:r>
            <a:r>
              <a:rPr sz="2800" spc="46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have</a:t>
            </a:r>
            <a:r>
              <a:rPr sz="2800" spc="26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b="1">
                <a:solidFill>
                  <a:srgbClr val="FFFFFF"/>
                </a:solidFill>
                <a:latin typeface="DGSJDP+CenturyGothic-Bold"/>
                <a:cs typeface="DGSJDP+CenturyGothic-Bold"/>
              </a:rPr>
              <a:t>no outcomes in common</a:t>
            </a:r>
            <a:r>
              <a:rPr sz="2800" b="1" spc="23">
                <a:solidFill>
                  <a:srgbClr val="FFFFFF"/>
                </a:solidFill>
                <a:latin typeface="DGSJDP+CenturyGothic-Bold"/>
                <a:cs typeface="DGSJDP+CenturyGothic-Bold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or cannot</a:t>
            </a:r>
            <a:r>
              <a:rPr sz="2800" spc="26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occur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84604"/>
            <a:ext cx="9532466" cy="907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4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simultaneously</a:t>
            </a:r>
            <a:r>
              <a:rPr sz="2800" spc="19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spc="18">
                <a:solidFill>
                  <a:srgbClr val="FFFFFF"/>
                </a:solidFill>
                <a:latin typeface="MHPJAR+CenturyGothic"/>
                <a:cs typeface="MHPJAR+CenturyGothic"/>
              </a:rPr>
              <a:t>(</a:t>
            </a:r>
            <a:r>
              <a:rPr sz="2400">
                <a:solidFill>
                  <a:srgbClr val="FFFFFF"/>
                </a:solidFill>
                <a:latin typeface="IONKRV+CenturyGothic"/>
                <a:cs typeface="IONKRV+CenturyGothic"/>
              </a:rPr>
              <a:t>P(A ∩ B) = 0</a:t>
            </a:r>
            <a:r>
              <a:rPr sz="2400" spc="658">
                <a:solidFill>
                  <a:srgbClr val="FFFFFF"/>
                </a:solidFill>
                <a:latin typeface="IONKRV+CenturyGothic"/>
                <a:cs typeface="IONKRV+CenturyGothic"/>
              </a:rPr>
              <a:t> </a:t>
            </a:r>
            <a:r>
              <a:rPr sz="2400">
                <a:solidFill>
                  <a:srgbClr val="FFFFFF"/>
                </a:solidFill>
                <a:latin typeface="IONKRV+CenturyGothic"/>
                <a:cs typeface="IONKRV+CenturyGothic"/>
              </a:rPr>
              <a:t>and P(A</a:t>
            </a:r>
            <a:r>
              <a:rPr sz="2400" spc="13">
                <a:solidFill>
                  <a:srgbClr val="FFFFFF"/>
                </a:solidFill>
                <a:latin typeface="IONKRV+CenturyGothic"/>
                <a:cs typeface="IONKRV+CenturyGothic"/>
              </a:rPr>
              <a:t> </a:t>
            </a:r>
            <a:r>
              <a:rPr sz="2400">
                <a:solidFill>
                  <a:srgbClr val="FFFFFF"/>
                </a:solidFill>
                <a:latin typeface="IONKRV+CenturyGothic"/>
                <a:cs typeface="IONKRV+CenturyGothic"/>
              </a:rPr>
              <a:t>U B) = P(A)+P(B))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2682" y="5699017"/>
            <a:ext cx="4188625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Events</a:t>
            </a:r>
            <a:r>
              <a:rPr sz="2800" spc="18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E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,</a:t>
            </a:r>
            <a:r>
              <a:rPr sz="2800" spc="10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F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and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G</a:t>
            </a:r>
            <a:r>
              <a:rPr sz="2800" i="1" spc="-13">
                <a:solidFill>
                  <a:srgbClr val="FFFFFF"/>
                </a:solidFill>
                <a:latin typeface="EOTEVS+CenturyGothic-Italic"/>
                <a:cs typeface="EOTEVS+CenturyGothic-Italic"/>
              </a:rPr>
              <a:t>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90267" y="5722495"/>
            <a:ext cx="3670085" cy="95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4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Events</a:t>
            </a:r>
            <a:r>
              <a:rPr sz="2800" spc="22">
                <a:solidFill>
                  <a:srgbClr val="FFFFFF"/>
                </a:solidFill>
                <a:latin typeface="MHPJAR+CenturyGothic"/>
                <a:cs typeface="MHPJAR+CenturyGothic"/>
              </a:rPr>
              <a:t>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E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and </a:t>
            </a:r>
            <a:r>
              <a:rPr sz="2800" i="1">
                <a:solidFill>
                  <a:srgbClr val="FFFFFF"/>
                </a:solidFill>
                <a:latin typeface="EOTEVS+CenturyGothic-Italic"/>
                <a:cs typeface="EOTEVS+CenturyGothic-Italic"/>
              </a:rPr>
              <a:t>F </a:t>
            </a: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72682" y="6125441"/>
            <a:ext cx="3604348" cy="95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4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Mutually Exclusive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90267" y="6149816"/>
            <a:ext cx="3603846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MHPJAR+CenturyGothic"/>
                <a:cs typeface="MHPJAR+CenturyGothic"/>
              </a:rPr>
              <a:t>Mutually Exclusive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41185" y="1079600"/>
            <a:ext cx="523423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HNTNV+CenturyGothic"/>
                <a:cs typeface="HHNTNV+CenturyGothic"/>
              </a:rPr>
              <a:t>THE</a:t>
            </a:r>
            <a:r>
              <a:rPr sz="4000" spc="15">
                <a:solidFill>
                  <a:srgbClr val="FFFFFF"/>
                </a:solidFill>
                <a:latin typeface="HHNTNV+CenturyGothic"/>
                <a:cs typeface="HHNTNV+CenturyGothic"/>
              </a:rPr>
              <a:t> </a:t>
            </a:r>
            <a:r>
              <a:rPr sz="4000">
                <a:solidFill>
                  <a:srgbClr val="FFFFFF"/>
                </a:solidFill>
                <a:latin typeface="HHNTNV+CenturyGothic"/>
                <a:cs typeface="HHNTNV+CenturyGothic"/>
              </a:rPr>
              <a:t>ADDITIVE RULE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9878" y="805576"/>
            <a:ext cx="8703344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TWO</a:t>
            </a:r>
            <a:r>
              <a:rPr sz="40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NEURONS</a:t>
            </a:r>
            <a:r>
              <a:rPr sz="4000" spc="3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FROM</a:t>
            </a:r>
            <a:r>
              <a:rPr sz="4000" spc="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PRIMARY</a:t>
            </a:r>
          </a:p>
          <a:p>
            <a:pPr marL="128054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VISUAL</a:t>
            </a:r>
            <a:r>
              <a:rPr sz="4000" spc="1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4000">
                <a:solidFill>
                  <a:srgbClr val="FFFFFF"/>
                </a:solidFill>
                <a:latin typeface="RWLGKM+CenturyGothic"/>
                <a:cs typeface="RWLGKM+CenturyGothic"/>
              </a:rPr>
              <a:t>CORTEX: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9616917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Analyzed</a:t>
            </a:r>
            <a:r>
              <a:rPr sz="2200" spc="41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two neurons during 100</a:t>
            </a:r>
            <a:r>
              <a:rPr sz="2200" spc="4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milliseconds</a:t>
            </a:r>
            <a:r>
              <a:rPr sz="2200" spc="-22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of the stimulus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2935"/>
            <a:ext cx="12165331" cy="1614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Event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A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: the</a:t>
            </a:r>
            <a:r>
              <a:rPr sz="2200" spc="-11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first</a:t>
            </a:r>
            <a:r>
              <a:rPr sz="2200" spc="-1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neuron fires</a:t>
            </a:r>
            <a:r>
              <a:rPr sz="2200" spc="-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 least</a:t>
            </a:r>
            <a:r>
              <a:rPr sz="2200" spc="-18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once within</a:t>
            </a:r>
            <a:r>
              <a:rPr sz="2200" spc="-4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100</a:t>
            </a:r>
            <a:r>
              <a:rPr sz="2200" spc="49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millisecond</a:t>
            </a:r>
            <a:r>
              <a:rPr sz="2200" spc="-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time</a:t>
            </a:r>
            <a:r>
              <a:rPr sz="2200" spc="-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interval</a:t>
            </a:r>
          </a:p>
          <a:p>
            <a:pPr marL="0" marR="0">
              <a:lnSpc>
                <a:spcPts val="2662"/>
              </a:lnSpc>
              <a:spcBef>
                <a:spcPts val="661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Event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B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: the second</a:t>
            </a:r>
            <a:r>
              <a:rPr sz="2200" spc="1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neuron fires</a:t>
            </a:r>
            <a:r>
              <a:rPr sz="2200" spc="-23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least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once within</a:t>
            </a:r>
            <a:r>
              <a:rPr sz="2200" spc="-3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100</a:t>
            </a:r>
            <a:r>
              <a:rPr sz="2200" spc="6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ms time</a:t>
            </a:r>
            <a:r>
              <a:rPr sz="2200" spc="-3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interval</a:t>
            </a:r>
          </a:p>
          <a:p>
            <a:pPr marL="0" marR="0">
              <a:lnSpc>
                <a:spcPts val="2662"/>
              </a:lnSpc>
              <a:spcBef>
                <a:spcPts val="709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A</a:t>
            </a:r>
            <a:r>
              <a:rPr sz="2200" b="1" spc="-12">
                <a:solidFill>
                  <a:srgbClr val="FFFFFF"/>
                </a:solidFill>
                <a:latin typeface="FBIVRG+CenturyGothic-Bold"/>
                <a:cs typeface="FBIVRG+CenturyGothic-Bold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U B:</a:t>
            </a:r>
            <a:r>
              <a:rPr sz="2200" b="1" spc="12">
                <a:solidFill>
                  <a:srgbClr val="FFFFFF"/>
                </a:solidFill>
                <a:latin typeface="FBIVRG+CenturyGothic-Bold"/>
                <a:cs typeface="FBIVRG+CenturyGothic-Bold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 least one of the 2 neurons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fires</a:t>
            </a:r>
            <a:r>
              <a:rPr sz="2200" spc="-23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least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once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919445"/>
            <a:ext cx="5984736" cy="757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A </a:t>
            </a:r>
            <a:r>
              <a:rPr sz="2200">
                <a:solidFill>
                  <a:srgbClr val="FFFFFF"/>
                </a:solidFill>
                <a:latin typeface="RQTCWH+CenturyGothic"/>
                <a:cs typeface="RQTCWH+CenturyGothic"/>
              </a:rPr>
              <a:t>∩</a:t>
            </a:r>
            <a:r>
              <a:rPr sz="2200" spc="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BIVRG+CenturyGothic-Bold"/>
                <a:cs typeface="FBIVRG+CenturyGothic-Bold"/>
              </a:rPr>
              <a:t>B: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both neurons fire</a:t>
            </a:r>
            <a:r>
              <a:rPr sz="2200" spc="-14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at least once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4354228"/>
            <a:ext cx="1209698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JWRKF+ArialMT"/>
                <a:cs typeface="GJWRK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Events</a:t>
            </a:r>
            <a:r>
              <a:rPr sz="2200" spc="-2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A and</a:t>
            </a:r>
            <a:r>
              <a:rPr sz="2200" spc="12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B cannot be mutually exclusive</a:t>
            </a:r>
            <a:r>
              <a:rPr sz="2200" spc="-3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because </a:t>
            </a:r>
            <a:r>
              <a:rPr sz="2200" spc="12">
                <a:solidFill>
                  <a:srgbClr val="FFFFFF"/>
                </a:solidFill>
                <a:latin typeface="RWLGKM+CenturyGothic"/>
                <a:cs typeface="RWLGKM+CenturyGothic"/>
              </a:rPr>
              <a:t>it</a:t>
            </a:r>
            <a:r>
              <a:rPr sz="2200" spc="-2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RWLGKM+CenturyGothic"/>
                <a:cs typeface="RWLGKM+CenturyGothic"/>
              </a:rPr>
              <a:t>is</a:t>
            </a:r>
            <a:r>
              <a:rPr sz="2200" spc="-26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possible</a:t>
            </a:r>
            <a:r>
              <a:rPr sz="2200" spc="-3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that both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5839" y="4655980"/>
            <a:ext cx="6010785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neurons</a:t>
            </a:r>
            <a:r>
              <a:rPr sz="2200" spc="-1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will</a:t>
            </a:r>
            <a:r>
              <a:rPr sz="2200" spc="-18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fire</a:t>
            </a:r>
            <a:r>
              <a:rPr sz="2200" spc="-25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during the time</a:t>
            </a:r>
            <a:r>
              <a:rPr sz="2200" spc="-37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2200">
                <a:solidFill>
                  <a:srgbClr val="FFFFFF"/>
                </a:solidFill>
                <a:latin typeface="RWLGKM+CenturyGothic"/>
                <a:cs typeface="RWLGKM+CenturyGothic"/>
              </a:rPr>
              <a:t>interval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6310925"/>
            <a:ext cx="12097345" cy="88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(Kelly</a:t>
            </a:r>
            <a:r>
              <a:rPr sz="1800" spc="27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et.</a:t>
            </a:r>
            <a:r>
              <a:rPr sz="1800" spc="30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al.,</a:t>
            </a:r>
            <a:r>
              <a:rPr sz="1800" spc="26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2007, Comparison</a:t>
            </a:r>
            <a:r>
              <a:rPr sz="1800" spc="-24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of recordings</a:t>
            </a:r>
            <a:r>
              <a:rPr sz="1800" spc="-10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from</a:t>
            </a:r>
            <a:r>
              <a:rPr sz="1800" spc="15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RWLGKM+CenturyGothic"/>
                <a:cs typeface="RWLGKM+CenturyGothic"/>
              </a:rPr>
              <a:t>microelectrod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 arrays and</a:t>
            </a:r>
            <a:r>
              <a:rPr sz="1800" spc="10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single</a:t>
            </a:r>
            <a:r>
              <a:rPr sz="1800" spc="-17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electrodes</a:t>
            </a:r>
            <a:r>
              <a:rPr sz="1800" spc="40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spc="21" dirty="0">
                <a:solidFill>
                  <a:srgbClr val="FFFFFF"/>
                </a:solidFill>
                <a:latin typeface="RWLGKM+CenturyGothic"/>
                <a:cs typeface="RWLGKM+CenturyGothic"/>
              </a:rPr>
              <a:t>in</a:t>
            </a:r>
          </a:p>
          <a:p>
            <a:pPr marL="0" marR="0">
              <a:lnSpc>
                <a:spcPts val="2144"/>
              </a:lnSpc>
              <a:spcBef>
                <a:spcPts val="67"/>
              </a:spcBef>
              <a:spcAft>
                <a:spcPct val="0"/>
              </a:spcAft>
            </a:pP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the</a:t>
            </a:r>
            <a:r>
              <a:rPr sz="1800" spc="30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visual</a:t>
            </a:r>
            <a:r>
              <a:rPr sz="1800" spc="-26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cortex,</a:t>
            </a:r>
            <a:r>
              <a:rPr sz="1800" spc="26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J. </a:t>
            </a:r>
            <a:r>
              <a:rPr sz="1800" dirty="0" err="1">
                <a:solidFill>
                  <a:srgbClr val="FFFFFF"/>
                </a:solidFill>
                <a:latin typeface="RWLGKM+CenturyGothic"/>
                <a:cs typeface="RWLGKM+CenturyGothic"/>
              </a:rPr>
              <a:t>Neurosci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.,</a:t>
            </a:r>
            <a:r>
              <a:rPr sz="1800" spc="23" dirty="0">
                <a:solidFill>
                  <a:srgbClr val="FFFFFF"/>
                </a:solidFill>
                <a:latin typeface="RWLGKM+CenturyGothic"/>
                <a:cs typeface="RWLGKM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27: 261</a:t>
            </a:r>
            <a:r>
              <a:rPr sz="1800" dirty="0">
                <a:solidFill>
                  <a:srgbClr val="FFFFFF"/>
                </a:solidFill>
                <a:latin typeface="RQTCWH+CenturyGothic"/>
                <a:cs typeface="RQTCWH+CenturyGothic"/>
              </a:rPr>
              <a:t>–</a:t>
            </a:r>
            <a:r>
              <a:rPr sz="1800" dirty="0">
                <a:solidFill>
                  <a:srgbClr val="FFFFFF"/>
                </a:solidFill>
                <a:latin typeface="RWLGKM+CenturyGothic"/>
                <a:cs typeface="RWLGKM+CenturyGothic"/>
              </a:rPr>
              <a:t>264.)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9878" y="805576"/>
            <a:ext cx="8703344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TWO</a:t>
            </a:r>
            <a:r>
              <a:rPr sz="4000" spc="1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NEURONS</a:t>
            </a:r>
            <a:r>
              <a:rPr sz="4000" spc="36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FROM</a:t>
            </a:r>
            <a:r>
              <a:rPr sz="4000" spc="2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PRIMARY</a:t>
            </a:r>
          </a:p>
          <a:p>
            <a:pPr marL="1280540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VISUAL</a:t>
            </a:r>
            <a:r>
              <a:rPr sz="4000" spc="16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4000">
                <a:solidFill>
                  <a:srgbClr val="FFFFFF"/>
                </a:solidFill>
                <a:latin typeface="JPOVAO+CenturyGothic"/>
                <a:cs typeface="JPOVAO+CenturyGothic"/>
              </a:rPr>
              <a:t>CORTEX: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5341628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P(first</a:t>
            </a:r>
            <a:r>
              <a:rPr sz="2200" spc="41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neuron firing</a:t>
            </a:r>
            <a:r>
              <a:rPr sz="2200" spc="-41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least once)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44" y="2572087"/>
            <a:ext cx="17768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HIUNFP+CenturyGothic-Bold"/>
                <a:cs typeface="HIUNFP+CenturyGothic-Bold"/>
              </a:rPr>
              <a:t>P(A)</a:t>
            </a:r>
            <a:r>
              <a:rPr sz="2000" b="1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JPOVAO+CenturyGothic"/>
                <a:cs typeface="JPOVAO+CenturyGothic"/>
              </a:rPr>
              <a:t>=</a:t>
            </a:r>
            <a:r>
              <a:rPr sz="2000" spc="-14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lang="en-US" altLang="zh-CN" sz="2000" spc="-14" dirty="0" smtClean="0">
                <a:solidFill>
                  <a:srgbClr val="FFFFFF"/>
                </a:solidFill>
                <a:latin typeface="JPOVAO+CenturyGothic"/>
                <a:cs typeface="JPOVAO+CenturyGothic"/>
              </a:rPr>
              <a:t>0</a:t>
            </a:r>
            <a:r>
              <a:rPr sz="2000" dirty="0" smtClean="0">
                <a:solidFill>
                  <a:srgbClr val="FFFFFF"/>
                </a:solidFill>
                <a:latin typeface="JPOVAO+CenturyGothic"/>
                <a:cs typeface="JPOVAO+CenturyGothic"/>
              </a:rPr>
              <a:t>.13</a:t>
            </a:r>
            <a:endParaRPr sz="2000" dirty="0">
              <a:solidFill>
                <a:srgbClr val="FFFFFF"/>
              </a:solidFill>
              <a:latin typeface="JPOVAO+CenturyGothic"/>
              <a:cs typeface="JPOVAO+Century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240" y="2976151"/>
            <a:ext cx="6013228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P(second</a:t>
            </a:r>
            <a:r>
              <a:rPr sz="2200" spc="64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neuron firing</a:t>
            </a:r>
            <a:r>
              <a:rPr sz="2200" spc="-3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at least once)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3338913"/>
            <a:ext cx="173723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HIUNFP+CenturyGothic-Bold"/>
                <a:cs typeface="HIUNFP+CenturyGothic-Bold"/>
              </a:rPr>
              <a:t>P(B)</a:t>
            </a:r>
            <a:r>
              <a:rPr sz="20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JPOVAO+CenturyGothic"/>
                <a:cs typeface="JPOVAO+CenturyGothic"/>
              </a:rPr>
              <a:t>=</a:t>
            </a:r>
            <a:r>
              <a:rPr sz="2000" spc="-14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lang="en-US" altLang="zh-CN" sz="2000" spc="-14" dirty="0" smtClean="0">
                <a:solidFill>
                  <a:srgbClr val="FFFFFF"/>
                </a:solidFill>
                <a:latin typeface="JPOVAO+CenturyGothic"/>
                <a:cs typeface="JPOVAO+CenturyGothic"/>
              </a:rPr>
              <a:t>0</a:t>
            </a:r>
            <a:r>
              <a:rPr sz="2000" dirty="0" smtClean="0">
                <a:solidFill>
                  <a:srgbClr val="FFFFFF"/>
                </a:solidFill>
                <a:latin typeface="JPOVAO+CenturyGothic"/>
                <a:cs typeface="JPOVAO+CenturyGothic"/>
              </a:rPr>
              <a:t>.22</a:t>
            </a:r>
            <a:endParaRPr sz="2000" dirty="0">
              <a:solidFill>
                <a:srgbClr val="FFFFFF"/>
              </a:solidFill>
              <a:latin typeface="JPOVAO+CenturyGothic"/>
              <a:cs typeface="JPOVAO+Century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240" y="3742723"/>
            <a:ext cx="4390355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P(both</a:t>
            </a:r>
            <a:r>
              <a:rPr sz="2200" spc="4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firing</a:t>
            </a:r>
            <a:r>
              <a:rPr sz="2200" spc="-37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at least once)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4105866"/>
            <a:ext cx="2361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000" spc="5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FMMIC+CenturyGothic-Bold"/>
                <a:cs typeface="SFMMIC+CenturyGothic-Bold"/>
              </a:rPr>
              <a:t>P(A ∩ B) </a:t>
            </a:r>
            <a:r>
              <a:rPr sz="2000" dirty="0">
                <a:solidFill>
                  <a:srgbClr val="FFFFFF"/>
                </a:solidFill>
                <a:latin typeface="JPOVAO+CenturyGothic"/>
                <a:cs typeface="JPOVAO+CenturyGothic"/>
              </a:rPr>
              <a:t>= </a:t>
            </a:r>
            <a:r>
              <a:rPr lang="en-US" altLang="zh-CN" sz="2000" dirty="0" smtClean="0">
                <a:solidFill>
                  <a:srgbClr val="FFFFFF"/>
                </a:solidFill>
                <a:latin typeface="JPOVAO+CenturyGothic"/>
                <a:cs typeface="JPOVAO+CenturyGothic"/>
              </a:rPr>
              <a:t>0</a:t>
            </a:r>
            <a:r>
              <a:rPr sz="2000" dirty="0" smtClean="0">
                <a:solidFill>
                  <a:srgbClr val="FFFFFF"/>
                </a:solidFill>
                <a:latin typeface="JPOVAO+CenturyGothic"/>
                <a:cs typeface="JPOVAO+CenturyGothic"/>
              </a:rPr>
              <a:t>.063</a:t>
            </a:r>
            <a:endParaRPr sz="2000" dirty="0">
              <a:solidFill>
                <a:srgbClr val="FFFFFF"/>
              </a:solidFill>
              <a:latin typeface="JPOVAO+CenturyGothic"/>
              <a:cs typeface="JPOVAO+Century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7240" y="4509676"/>
            <a:ext cx="455328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IBPUK+ArialMT"/>
                <a:cs typeface="MIBPUK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8">
                <a:solidFill>
                  <a:srgbClr val="FFFFFF"/>
                </a:solidFill>
                <a:latin typeface="JPOVAO+CenturyGothic"/>
                <a:cs typeface="JPOVAO+CenturyGothic"/>
              </a:rPr>
              <a:t>P(at</a:t>
            </a:r>
            <a:r>
              <a:rPr sz="2200" spc="75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2200">
                <a:solidFill>
                  <a:srgbClr val="FFFFFF"/>
                </a:solidFill>
                <a:latin typeface="JPOVAO+CenturyGothic"/>
                <a:cs typeface="JPOVAO+CenturyGothic"/>
              </a:rPr>
              <a:t>least one neuron firing)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1"/>
              <p:cNvSpPr txBox="1"/>
              <p:nvPr/>
            </p:nvSpPr>
            <p:spPr>
              <a:xfrm>
                <a:off x="777240" y="5015359"/>
                <a:ext cx="12372583" cy="9874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387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rgbClr val="FFFFFF"/>
                    </a:solidFill>
                    <a:latin typeface="MIBPUK+ArialMT"/>
                    <a:cs typeface="MIBPUK+ArialMT"/>
                  </a:rPr>
                  <a:t>•</a:t>
                </a:r>
                <a:r>
                  <a:rPr sz="2000" spc="599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spc="-19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P(A</a:t>
                </a:r>
                <a:r>
                  <a:rPr sz="2000" spc="5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GUPSOP+CambriaMath"/>
                      </a:rPr>
                      <m:t>∪</m:t>
                    </m:r>
                  </m:oMath>
                </a14:m>
                <a:r>
                  <a:rPr sz="2000" spc="58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B) = </a:t>
                </a:r>
                <a:r>
                  <a:rPr sz="2000" spc="-16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P(A)</a:t>
                </a:r>
                <a:r>
                  <a:rPr sz="2000" spc="4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+ </a:t>
                </a:r>
                <a:r>
                  <a:rPr sz="2000" spc="-12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P(B)</a:t>
                </a:r>
                <a:r>
                  <a:rPr sz="2000" spc="52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−</a:t>
                </a:r>
                <a:r>
                  <a:rPr sz="2000" spc="-14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spc="-19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P(A</a:t>
                </a:r>
                <a:r>
                  <a:rPr sz="2000" spc="6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∩</a:t>
                </a:r>
                <a:r>
                  <a:rPr sz="2000" spc="-16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B) =</a:t>
                </a:r>
                <a:r>
                  <a:rPr sz="2000" spc="-1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P(first</a:t>
                </a:r>
                <a:r>
                  <a:rPr sz="2000" spc="42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neuron)</a:t>
                </a:r>
                <a:r>
                  <a:rPr sz="2000" spc="-25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+ P(second</a:t>
                </a:r>
                <a:r>
                  <a:rPr sz="2000" spc="41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neuron)</a:t>
                </a:r>
                <a:r>
                  <a:rPr sz="2000" spc="11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– </a:t>
                </a:r>
                <a:r>
                  <a:rPr sz="200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P(both</a:t>
                </a:r>
                <a:r>
                  <a:rPr sz="2000" spc="16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neurons)</a:t>
                </a:r>
              </a:p>
              <a:p>
                <a:pPr marL="0" marR="0">
                  <a:lnSpc>
                    <a:spcPts val="2390"/>
                  </a:lnSpc>
                  <a:spcBef>
                    <a:spcPts val="273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rgbClr val="FFFFFF"/>
                    </a:solidFill>
                    <a:latin typeface="MIBPUK+ArialMT"/>
                    <a:cs typeface="MIBPUK+ArialMT"/>
                  </a:rPr>
                  <a:t>•</a:t>
                </a:r>
                <a:r>
                  <a:rPr sz="2000" spc="599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spc="-19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P(A</a:t>
                </a:r>
                <a:r>
                  <a:rPr sz="2000" spc="5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GUPSOP+CambriaMath"/>
                      </a:rPr>
                      <m:t>∪ </m:t>
                    </m:r>
                  </m:oMath>
                </a14:m>
                <a:r>
                  <a:rPr sz="200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B) = </a:t>
                </a:r>
                <a:r>
                  <a:rPr lang="en-US" altLang="zh-CN" sz="2000" dirty="0" smtClean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0</a:t>
                </a:r>
                <a:r>
                  <a:rPr sz="2000" dirty="0" smtClean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.13</a:t>
                </a:r>
                <a:r>
                  <a:rPr sz="2000" spc="19" dirty="0" smtClean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+ 0.22 </a:t>
                </a:r>
                <a:r>
                  <a:rPr sz="2000" dirty="0">
                    <a:solidFill>
                      <a:srgbClr val="FFFFFF"/>
                    </a:solidFill>
                    <a:latin typeface="GDHPEL+CenturyGothic"/>
                    <a:cs typeface="GDHPEL+CenturyGothic"/>
                  </a:rPr>
                  <a:t>– </a:t>
                </a:r>
                <a:r>
                  <a:rPr sz="200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0.063</a:t>
                </a:r>
              </a:p>
              <a:p>
                <a:pPr marL="0" marR="0">
                  <a:lnSpc>
                    <a:spcPts val="2387"/>
                  </a:lnSpc>
                  <a:spcBef>
                    <a:spcPts val="216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rgbClr val="FFFFFF"/>
                    </a:solidFill>
                    <a:latin typeface="MIBPUK+ArialMT"/>
                    <a:cs typeface="MIBPUK+ArialMT"/>
                  </a:rPr>
                  <a:t>•</a:t>
                </a:r>
                <a:r>
                  <a:rPr sz="2000" spc="599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spc="-19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P(A</a:t>
                </a:r>
                <a:r>
                  <a:rPr sz="2000" spc="5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GUPSOP+CambriaMath"/>
                      </a:rPr>
                      <m:t>∪</m:t>
                    </m:r>
                  </m:oMath>
                </a14:m>
                <a:r>
                  <a:rPr sz="2000" spc="5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B) = </a:t>
                </a:r>
                <a:r>
                  <a:rPr lang="en-US" altLang="zh-CN" sz="2000" dirty="0" smtClean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0</a:t>
                </a:r>
                <a:r>
                  <a:rPr sz="2000" dirty="0" smtClean="0">
                    <a:solidFill>
                      <a:srgbClr val="FFFFFF"/>
                    </a:solidFill>
                    <a:latin typeface="JPOVAO+CenturyGothic"/>
                    <a:cs typeface="JPOVAO+CenturyGothic"/>
                  </a:rPr>
                  <a:t>.287</a:t>
                </a:r>
                <a:endParaRPr sz="2000" dirty="0">
                  <a:solidFill>
                    <a:srgbClr val="FFFFFF"/>
                  </a:solidFill>
                  <a:latin typeface="JPOVAO+CenturyGothic"/>
                  <a:cs typeface="JPOVAO+CenturyGothic"/>
                </a:endParaRPr>
              </a:p>
            </p:txBody>
          </p:sp>
        </mc:Choice>
        <mc:Fallback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5015359"/>
                <a:ext cx="12372583" cy="987450"/>
              </a:xfrm>
              <a:prstGeom prst="rect">
                <a:avLst/>
              </a:prstGeom>
              <a:blipFill rotWithShape="0">
                <a:blip r:embed="rId3"/>
                <a:stretch>
                  <a:fillRect l="-1281" t="-8642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 txBox="1"/>
          <p:nvPr/>
        </p:nvSpPr>
        <p:spPr>
          <a:xfrm>
            <a:off x="741795" y="6309320"/>
            <a:ext cx="12097345" cy="889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(Kelly</a:t>
            </a:r>
            <a:r>
              <a:rPr sz="1800" spc="27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et.</a:t>
            </a:r>
            <a:r>
              <a:rPr sz="1800" spc="30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al.,</a:t>
            </a:r>
            <a:r>
              <a:rPr sz="1800" spc="26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2007, Comparison</a:t>
            </a:r>
            <a:r>
              <a:rPr sz="1800" spc="-24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of recordings</a:t>
            </a:r>
            <a:r>
              <a:rPr sz="1800" spc="-10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from</a:t>
            </a:r>
            <a:r>
              <a:rPr sz="1800" spc="15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JPOVAO+CenturyGothic"/>
                <a:cs typeface="JPOVAO+CenturyGothic"/>
              </a:rPr>
              <a:t>microelectrod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 arrays and</a:t>
            </a:r>
            <a:r>
              <a:rPr sz="1800" spc="10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single</a:t>
            </a:r>
            <a:r>
              <a:rPr sz="1800" spc="-17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electrodes</a:t>
            </a:r>
            <a:r>
              <a:rPr sz="1800" spc="40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spc="21" dirty="0">
                <a:solidFill>
                  <a:srgbClr val="FFFFFF"/>
                </a:solidFill>
                <a:latin typeface="JPOVAO+CenturyGothic"/>
                <a:cs typeface="JPOVAO+CenturyGothic"/>
              </a:rPr>
              <a:t>in</a:t>
            </a:r>
          </a:p>
          <a:p>
            <a:pPr marL="0" marR="0">
              <a:lnSpc>
                <a:spcPts val="2147"/>
              </a:lnSpc>
              <a:spcBef>
                <a:spcPts val="62"/>
              </a:spcBef>
              <a:spcAft>
                <a:spcPct val="0"/>
              </a:spcAft>
            </a:pP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the</a:t>
            </a:r>
            <a:r>
              <a:rPr sz="1800" spc="30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visual</a:t>
            </a:r>
            <a:r>
              <a:rPr sz="1800" spc="-27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cortex,</a:t>
            </a:r>
            <a:r>
              <a:rPr sz="1800" spc="25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J. </a:t>
            </a:r>
            <a:r>
              <a:rPr sz="1800" dirty="0" err="1">
                <a:solidFill>
                  <a:srgbClr val="FFFFFF"/>
                </a:solidFill>
                <a:latin typeface="JPOVAO+CenturyGothic"/>
                <a:cs typeface="JPOVAO+CenturyGothic"/>
              </a:rPr>
              <a:t>Neurosci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.,</a:t>
            </a:r>
            <a:r>
              <a:rPr sz="1800" spc="22" dirty="0">
                <a:solidFill>
                  <a:srgbClr val="FFFFFF"/>
                </a:solidFill>
                <a:latin typeface="JPOVAO+CenturyGothic"/>
                <a:cs typeface="JPOVAO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27: 261</a:t>
            </a:r>
            <a:r>
              <a:rPr sz="1800" dirty="0">
                <a:solidFill>
                  <a:srgbClr val="FFFFFF"/>
                </a:solidFill>
                <a:latin typeface="GDHPEL+CenturyGothic"/>
                <a:cs typeface="GDHPEL+CenturyGothic"/>
              </a:rPr>
              <a:t>–</a:t>
            </a:r>
            <a:r>
              <a:rPr sz="1800" dirty="0">
                <a:solidFill>
                  <a:srgbClr val="FFFFFF"/>
                </a:solidFill>
                <a:latin typeface="JPOVAO+CenturyGothic"/>
                <a:cs typeface="JPOVAO+CenturyGothic"/>
              </a:rPr>
              <a:t>264.)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16447" y="1079600"/>
            <a:ext cx="609298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SIRBVC+CenturyGothic"/>
                <a:cs typeface="SIRBVC+CenturyGothic"/>
              </a:rPr>
              <a:t>TYPES OF 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2843" y="2735507"/>
            <a:ext cx="3587017" cy="146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21"/>
              </a:lnSpc>
              <a:spcBef>
                <a:spcPct val="0"/>
              </a:spcBef>
              <a:spcAft>
                <a:spcPct val="0"/>
              </a:spcAft>
            </a:pP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529" y="4680639"/>
            <a:ext cx="12167267" cy="2071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236" marR="0">
              <a:lnSpc>
                <a:spcPts val="5121"/>
              </a:lnSpc>
              <a:spcBef>
                <a:spcPct val="0"/>
              </a:spcBef>
              <a:spcAft>
                <a:spcPct val="0"/>
              </a:spcAft>
            </a:pP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Marginal</a:t>
            </a:r>
            <a:r>
              <a:rPr sz="4300" spc="14873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Joint</a:t>
            </a:r>
            <a:r>
              <a:rPr sz="4300" spc="11904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Conditional</a:t>
            </a:r>
          </a:p>
          <a:p>
            <a:pPr marL="0" marR="0">
              <a:lnSpc>
                <a:spcPts val="4742"/>
              </a:lnSpc>
              <a:spcBef>
                <a:spcPct val="0"/>
              </a:spcBef>
              <a:spcAft>
                <a:spcPct val="0"/>
              </a:spcAft>
            </a:pP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  <a:r>
              <a:rPr sz="4300" spc="7162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  <a:r>
              <a:rPr sz="4300" spc="7162">
                <a:solidFill>
                  <a:srgbClr val="000000"/>
                </a:solidFill>
                <a:latin typeface="SIRBVC+CenturyGothic"/>
                <a:cs typeface="SIRBVC+CenturyGothic"/>
              </a:rPr>
              <a:t> </a:t>
            </a:r>
            <a:r>
              <a:rPr sz="4300">
                <a:solidFill>
                  <a:srgbClr val="000000"/>
                </a:solidFill>
                <a:latin typeface="SIRBVC+CenturyGothic"/>
                <a:cs typeface="SIRBVC+CenturyGothic"/>
              </a:rPr>
              <a:t>Probability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2191" y="2905013"/>
            <a:ext cx="6694537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BDGEG+CenturyGothic"/>
                <a:cs typeface="HBDGEG+CenturyGothic"/>
              </a:rPr>
              <a:t>MARGINAL</a:t>
            </a:r>
            <a:r>
              <a:rPr sz="4000" spc="35">
                <a:solidFill>
                  <a:srgbClr val="FFFFFF"/>
                </a:solidFill>
                <a:latin typeface="HBDGEG+CenturyGothic"/>
                <a:cs typeface="HBDGEG+CenturyGothic"/>
              </a:rPr>
              <a:t> </a:t>
            </a:r>
            <a:r>
              <a:rPr sz="4000">
                <a:solidFill>
                  <a:srgbClr val="FFFFFF"/>
                </a:solidFill>
                <a:latin typeface="HBDGEG+CenturyGothic"/>
                <a:cs typeface="HBDGEG+CenturyGothic"/>
              </a:rPr>
              <a:t>PROBABILITY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92191" y="1079600"/>
            <a:ext cx="669622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ADRNDU+CenturyGothic"/>
                <a:cs typeface="ADRNDU+CenturyGothic"/>
              </a:rPr>
              <a:t>MARGINAL</a:t>
            </a:r>
            <a:r>
              <a:rPr sz="4000" spc="40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4000">
                <a:solidFill>
                  <a:srgbClr val="FFFFFF"/>
                </a:solidFill>
                <a:latin typeface="ADRNDU+CenturyGothic"/>
                <a:cs typeface="ADRNDU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700427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DRNDU+CenturyGothic"/>
                <a:cs typeface="ADRNDU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200">
                <a:solidFill>
                  <a:srgbClr val="FFFFFF"/>
                </a:solidFill>
                <a:latin typeface="ADRNDU+CenturyGothic"/>
                <a:cs typeface="ADRNDU+CenturyGothic"/>
              </a:rPr>
              <a:t>of an event occurring (p(A))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8797"/>
            <a:ext cx="4476980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SNDIL+CenturyGothic"/>
                <a:cs typeface="CSNDIL+CenturyGothic"/>
              </a:rPr>
              <a:t>“unconditional</a:t>
            </a:r>
            <a:r>
              <a:rPr sz="2200" spc="-32">
                <a:solidFill>
                  <a:srgbClr val="FFFFFF"/>
                </a:solidFill>
                <a:latin typeface="CSNDIL+CenturyGothic"/>
                <a:cs typeface="CSNDIL+CenturyGothic"/>
              </a:rPr>
              <a:t> </a:t>
            </a:r>
            <a:r>
              <a:rPr sz="2200">
                <a:solidFill>
                  <a:srgbClr val="FFFFFF"/>
                </a:solidFill>
                <a:latin typeface="CSNDIL+CenturyGothic"/>
                <a:cs typeface="CSNDIL+CenturyGothic"/>
              </a:rPr>
              <a:t>probability”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4744" y="3005929"/>
            <a:ext cx="5109057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not conditioned on another</a:t>
            </a:r>
            <a:r>
              <a:rPr sz="2000" spc="-32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event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742723"/>
            <a:ext cx="1945902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DRNDU+CenturyGothic"/>
                <a:cs typeface="ADRNDU+CenturyGothic"/>
              </a:rPr>
              <a:t>EXAMPLE: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744" y="4111210"/>
            <a:ext cx="5740970" cy="162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probability</a:t>
            </a:r>
            <a:r>
              <a:rPr sz="2000" spc="-45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a card drawn is red:</a:t>
            </a:r>
          </a:p>
          <a:p>
            <a:pPr marL="457149" marR="0">
              <a:lnSpc>
                <a:spcPts val="2144"/>
              </a:lnSpc>
              <a:spcBef>
                <a:spcPts val="389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1800" spc="122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(p(red)</a:t>
            </a:r>
            <a:r>
              <a:rPr sz="1800" spc="56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= 26 red</a:t>
            </a:r>
            <a:r>
              <a:rPr sz="1800" spc="14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/ total</a:t>
            </a:r>
            <a:r>
              <a:rPr sz="1800" spc="34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52</a:t>
            </a:r>
            <a:r>
              <a:rPr sz="1800" spc="13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cards = 0.5)</a:t>
            </a:r>
          </a:p>
          <a:p>
            <a:pPr marL="0" marR="0">
              <a:lnSpc>
                <a:spcPts val="2387"/>
              </a:lnSpc>
              <a:spcBef>
                <a:spcPts val="228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probability</a:t>
            </a:r>
            <a:r>
              <a:rPr sz="2000" spc="-45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2000">
                <a:solidFill>
                  <a:srgbClr val="FFFFFF"/>
                </a:solidFill>
                <a:latin typeface="ADRNDU+CenturyGothic"/>
                <a:cs typeface="ADRNDU+CenturyGothic"/>
              </a:rPr>
              <a:t>a card drawn is a 4:</a:t>
            </a:r>
          </a:p>
          <a:p>
            <a:pPr marL="457149" marR="0">
              <a:lnSpc>
                <a:spcPts val="2144"/>
              </a:lnSpc>
              <a:spcBef>
                <a:spcPts val="389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KSDQES+ArialMT"/>
                <a:cs typeface="KSDQES+ArialMT"/>
              </a:rPr>
              <a:t>•</a:t>
            </a:r>
            <a:r>
              <a:rPr sz="1800" spc="7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>
                <a:solidFill>
                  <a:srgbClr val="FFFFFF"/>
                </a:solidFill>
                <a:latin typeface="ADRNDU+CenturyGothic"/>
                <a:cs typeface="ADRNDU+CenturyGothic"/>
              </a:rPr>
              <a:t>(p(four)=</a:t>
            </a:r>
            <a:r>
              <a:rPr sz="1800" spc="62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4 fours / total</a:t>
            </a:r>
            <a:r>
              <a:rPr sz="1800" spc="34">
                <a:solidFill>
                  <a:srgbClr val="FFFFFF"/>
                </a:solidFill>
                <a:latin typeface="ADRNDU+CenturyGothic"/>
                <a:cs typeface="ADRNDU+CenturyGothic"/>
              </a:rPr>
              <a:t> </a:t>
            </a:r>
            <a:r>
              <a:rPr sz="1800">
                <a:solidFill>
                  <a:srgbClr val="FFFFFF"/>
                </a:solidFill>
                <a:latin typeface="ADRNDU+CenturyGothic"/>
                <a:cs typeface="ADRNDU+CenturyGothic"/>
              </a:rPr>
              <a:t>52 cards = 1/13)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7935" y="1079600"/>
            <a:ext cx="7295947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PROBABILITY</a:t>
            </a:r>
            <a:r>
              <a:rPr sz="4000" spc="23">
                <a:solidFill>
                  <a:srgbClr val="FFFFFF"/>
                </a:solidFill>
                <a:latin typeface="JBEWEC+CenturyGothic"/>
                <a:cs typeface="JBEWEC+CenturyGothic"/>
              </a:rPr>
              <a:t> </a:t>
            </a: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OF AN EVENT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00202"/>
            <a:ext cx="3643506" cy="151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42"/>
              </a:lnSpc>
              <a:spcBef>
                <a:spcPct val="0"/>
              </a:spcBef>
              <a:spcAft>
                <a:spcPct val="0"/>
              </a:spcAft>
            </a:pPr>
            <a:r>
              <a:rPr sz="44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3</a:t>
            </a:r>
            <a:r>
              <a:rPr sz="4400" b="1" spc="-12">
                <a:solidFill>
                  <a:srgbClr val="FFFFFF"/>
                </a:solidFill>
                <a:latin typeface="WNQJNM+CenturyGothic-Bold"/>
                <a:cs typeface="WNQJNM+CenturyGothic-Bold"/>
              </a:rPr>
              <a:t> </a:t>
            </a:r>
            <a:r>
              <a:rPr sz="44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Methods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43088" y="3084887"/>
            <a:ext cx="1818182" cy="479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2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JBEWEC+CenturyGothic"/>
                <a:cs typeface="JBEWEC+CenturyGothic"/>
              </a:rPr>
              <a:t>(equal outcomes)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9444" y="3346338"/>
            <a:ext cx="2895052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Classical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0016" y="3482556"/>
            <a:ext cx="543104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5029" marR="0">
              <a:lnSpc>
                <a:spcPts val="200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MRLEDD+CambriaMath"/>
                <a:cs typeface="MRLEDD+CambriaMath"/>
              </a:rPr>
              <a:t>푁푢푚푏푒푟</a:t>
            </a:r>
            <a:r>
              <a:rPr sz="2000" spc="-2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MRLEDD+CambriaMath"/>
                <a:cs typeface="MRLEDD+CambriaMath"/>
              </a:rPr>
              <a:t>표푓</a:t>
            </a:r>
            <a:r>
              <a:rPr sz="2000" spc="-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j-lt"/>
                <a:cs typeface="MRLEDD+CambriaMath"/>
              </a:rPr>
              <a:t>푤푎푦푠</a:t>
            </a:r>
            <a:r>
              <a:rPr sz="2000" dirty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000" dirty="0" err="1" smtClean="0">
                <a:solidFill>
                  <a:srgbClr val="FFFFFF"/>
                </a:solidFill>
                <a:latin typeface="+mj-lt"/>
                <a:cs typeface="MRLEDD+CambriaMath"/>
              </a:rPr>
              <a:t>푡</a:t>
            </a:r>
            <a:r>
              <a:rPr lang="en-US" sz="2000" i="1" dirty="0" err="1" smtClean="0">
                <a:solidFill>
                  <a:srgbClr val="FFFFFF"/>
                </a:solidFill>
                <a:latin typeface="+mj-lt"/>
                <a:cs typeface="MRLEDD+CambriaMath"/>
              </a:rPr>
              <a:t>hat</a:t>
            </a:r>
            <a:r>
              <a:rPr lang="en-US" sz="2000" i="1" dirty="0" smtClean="0">
                <a:solidFill>
                  <a:srgbClr val="FFFFFF"/>
                </a:solidFill>
                <a:latin typeface="+mj-lt"/>
                <a:cs typeface="MRLEDD+CambriaMath"/>
              </a:rPr>
              <a:t> E can occur</a:t>
            </a:r>
            <a:endParaRPr sz="2000" i="1" dirty="0">
              <a:solidFill>
                <a:srgbClr val="FFFFFF"/>
              </a:solidFill>
              <a:latin typeface="+mj-lt"/>
              <a:cs typeface="MRLEDD+CambriaMath"/>
            </a:endParaRPr>
          </a:p>
          <a:p>
            <a:pPr marL="0" marR="0">
              <a:lnSpc>
                <a:spcPts val="1514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MRLEDD+CambriaMath"/>
                <a:cs typeface="MRLEDD+CambriaMath"/>
              </a:rPr>
              <a:t>푃</a:t>
            </a:r>
            <a:r>
              <a:rPr sz="2000" spc="3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MRLEDD+CambriaMath"/>
                <a:cs typeface="MRLEDD+CambriaMath"/>
              </a:rPr>
              <a:t>퐸</a:t>
            </a:r>
            <a:r>
              <a:rPr sz="2000" spc="96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MRLEDD+CambriaMath"/>
                <a:cs typeface="MRLEDD+CambriaMath"/>
              </a:rPr>
              <a:t>=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13397" y="3835815"/>
            <a:ext cx="258697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MRLEDD+CambriaMath"/>
                <a:cs typeface="MRLEDD+CambriaMath"/>
              </a:rPr>
              <a:t>푁푢푚푏푒푟</a:t>
            </a:r>
            <a:r>
              <a:rPr sz="2000" spc="-2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MRLEDD+CambriaMath"/>
                <a:cs typeface="MRLEDD+CambriaMath"/>
              </a:rPr>
              <a:t>표푓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MRLEDD+CambriaMath"/>
                <a:cs typeface="MRLEDD+CambriaMath"/>
              </a:rPr>
              <a:t>푎푙푙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 err="1" smtClean="0">
                <a:solidFill>
                  <a:srgbClr val="FFFFFF"/>
                </a:solidFill>
                <a:latin typeface="+mj-lt"/>
                <a:cs typeface="MRLEDD+CambriaMath"/>
              </a:rPr>
              <a:t>푝표푠푠</a:t>
            </a:r>
            <a:r>
              <a:rPr lang="en-US" sz="2000" i="1" dirty="0" err="1" smtClean="0">
                <a:solidFill>
                  <a:srgbClr val="FFFFFF"/>
                </a:solidFill>
                <a:latin typeface="+mj-lt"/>
                <a:cs typeface="MRLEDD+CambriaMath"/>
              </a:rPr>
              <a:t>ible</a:t>
            </a:r>
            <a:endParaRPr sz="2000" i="1" dirty="0">
              <a:solidFill>
                <a:srgbClr val="FFFFFF"/>
              </a:solidFill>
              <a:latin typeface="+mj-lt"/>
              <a:cs typeface="MRLEDD+Cambria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2167" y="3819453"/>
            <a:ext cx="1472849" cy="635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MRLEDD+CambriaMath"/>
                <a:cs typeface="MRLEDD+CambriaMath"/>
              </a:rPr>
              <a:t>표푢푡푐표푚푒푠</a:t>
            </a:r>
            <a:endParaRPr sz="2000" dirty="0">
              <a:solidFill>
                <a:srgbClr val="FFFFFF"/>
              </a:solidFill>
              <a:latin typeface="MRLEDD+CambriaMath"/>
              <a:cs typeface="MRLEDD+Cambria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2200" y="4645802"/>
            <a:ext cx="2988720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Empirical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51855" y="4647201"/>
            <a:ext cx="1295081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 i="1">
                <a:solidFill>
                  <a:srgbClr val="FFFFFF"/>
                </a:solidFill>
                <a:latin typeface="MKBGUA+CenturyGothic-Italic"/>
                <a:cs typeface="MKBGUA+CenturyGothic-Italic"/>
              </a:rPr>
              <a:t>P(E)</a:t>
            </a:r>
            <a:r>
              <a:rPr sz="2400" i="1" spc="-10">
                <a:solidFill>
                  <a:srgbClr val="FFFFFF"/>
                </a:solidFill>
                <a:latin typeface="MKBGUA+CenturyGothic-Italic"/>
                <a:cs typeface="MKBGUA+CenturyGothic-Italic"/>
              </a:rPr>
              <a:t> </a:t>
            </a:r>
            <a:r>
              <a:rPr sz="2400" i="1">
                <a:solidFill>
                  <a:srgbClr val="FFFFFF"/>
                </a:solidFill>
                <a:latin typeface="MKBGUA+CenturyGothic-Italic"/>
                <a:cs typeface="MKBGUA+CenturyGothic-Italic"/>
              </a:rPr>
              <a:t>=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50913" y="5806904"/>
            <a:ext cx="4189737" cy="1297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based on an educated</a:t>
            </a:r>
            <a:r>
              <a:rPr sz="2000" b="1" spc="-16">
                <a:solidFill>
                  <a:srgbClr val="FFFFFF"/>
                </a:solidFill>
                <a:latin typeface="WNQJNM+CenturyGothic-Bold"/>
                <a:cs typeface="WNQJNM+CenturyGothic-Bold"/>
              </a:rPr>
              <a:t> </a:t>
            </a:r>
            <a:r>
              <a:rPr sz="2000" b="1">
                <a:solidFill>
                  <a:srgbClr val="FFFFFF"/>
                </a:solidFill>
                <a:latin typeface="WNQJNM+CenturyGothic-Bold"/>
                <a:cs typeface="WNQJNM+CenturyGothic-Bold"/>
              </a:rPr>
              <a:t>guess</a:t>
            </a:r>
          </a:p>
          <a:p>
            <a:pPr marL="0" marR="0">
              <a:lnSpc>
                <a:spcPts val="238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(there is a</a:t>
            </a:r>
            <a:r>
              <a:rPr sz="2000" spc="-12">
                <a:solidFill>
                  <a:srgbClr val="FFFFFF"/>
                </a:solidFill>
                <a:latin typeface="JBEWEC+CenturyGothic"/>
                <a:cs typeface="JBEWEC+CenturyGothic"/>
              </a:rPr>
              <a:t> </a:t>
            </a: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40% chance</a:t>
            </a:r>
            <a:r>
              <a:rPr sz="2000" spc="-10">
                <a:solidFill>
                  <a:srgbClr val="FFFFFF"/>
                </a:solidFill>
                <a:latin typeface="JBEWEC+CenturyGothic"/>
                <a:cs typeface="JBEWEC+CenturyGothic"/>
              </a:rPr>
              <a:t> </a:t>
            </a: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of rain</a:t>
            </a:r>
          </a:p>
          <a:p>
            <a:pPr marL="0" marR="0">
              <a:lnSpc>
                <a:spcPts val="2387"/>
              </a:lnSpc>
              <a:spcBef>
                <a:spcPts val="14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JBEWEC+CenturyGothic"/>
                <a:cs typeface="JBEWEC+CenturyGothic"/>
              </a:rPr>
              <a:t>tomorrow)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99132" y="5828070"/>
            <a:ext cx="3315319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EWEC+CenturyGothic"/>
                <a:cs typeface="JBEWEC+CenturyGothic"/>
              </a:rPr>
              <a:t>Subjective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28609" y="1079600"/>
            <a:ext cx="375175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PFANWF+CenturyGothic"/>
                <a:cs typeface="PFANWF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08225" y="2029783"/>
            <a:ext cx="8760734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WODJJG+ArialMT"/>
                <a:cs typeface="WODJJG+ArialMT"/>
              </a:rPr>
              <a:t>•</a:t>
            </a:r>
            <a:r>
              <a:rPr sz="2800" spc="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A measure</a:t>
            </a:r>
            <a:r>
              <a:rPr sz="2800" spc="19">
                <a:solidFill>
                  <a:srgbClr val="FFFFFF"/>
                </a:solidFill>
                <a:latin typeface="PFANWF+CenturyGothic"/>
                <a:cs typeface="PFANWF+CenturyGothic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of the</a:t>
            </a:r>
            <a:r>
              <a:rPr sz="2800" spc="26">
                <a:solidFill>
                  <a:srgbClr val="FFFFFF"/>
                </a:solidFill>
                <a:latin typeface="PFANWF+CenturyGothic"/>
                <a:cs typeface="PFANWF+CenturyGothic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likelihood</a:t>
            </a:r>
            <a:r>
              <a:rPr sz="2800" spc="-17">
                <a:solidFill>
                  <a:srgbClr val="FFFFFF"/>
                </a:solidFill>
                <a:latin typeface="PFANWF+CenturyGothic"/>
                <a:cs typeface="PFANWF+CenturyGothic"/>
              </a:rPr>
              <a:t> </a:t>
            </a:r>
            <a:r>
              <a:rPr sz="2800">
                <a:solidFill>
                  <a:srgbClr val="FFFFFF"/>
                </a:solidFill>
                <a:latin typeface="PFANWF+CenturyGothic"/>
                <a:cs typeface="PFANWF+CenturyGothic"/>
              </a:rPr>
              <a:t>of an outcome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36841" y="3723648"/>
            <a:ext cx="2871140" cy="89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spc="23">
                <a:solidFill>
                  <a:srgbClr val="184F7B"/>
                </a:solidFill>
                <a:latin typeface="PFANWF+CenturyGothic"/>
                <a:cs typeface="PFANWF+CenturyGothic"/>
              </a:rPr>
              <a:t>If</a:t>
            </a:r>
            <a:r>
              <a:rPr sz="1800" spc="-43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today</a:t>
            </a:r>
            <a:r>
              <a:rPr sz="1800" spc="15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spc="21">
                <a:solidFill>
                  <a:srgbClr val="184F7B"/>
                </a:solidFill>
                <a:latin typeface="PFANWF+CenturyGothic"/>
                <a:cs typeface="PFANWF+CenturyGothic"/>
              </a:rPr>
              <a:t>is</a:t>
            </a:r>
            <a:r>
              <a:rPr sz="1800" spc="-33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Wednesday,</a:t>
            </a:r>
          </a:p>
          <a:p>
            <a:pPr marL="0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tomorrow</a:t>
            </a:r>
            <a:r>
              <a:rPr sz="1800" spc="13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spc="21">
                <a:solidFill>
                  <a:srgbClr val="184F7B"/>
                </a:solidFill>
                <a:latin typeface="PFANWF+CenturyGothic"/>
                <a:cs typeface="PFANWF+CenturyGothic"/>
              </a:rPr>
              <a:t>is</a:t>
            </a:r>
            <a:r>
              <a:rPr sz="1800" spc="-39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Thursday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71190" y="3810896"/>
            <a:ext cx="1610729" cy="89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6899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a 14</a:t>
            </a:r>
          </a:p>
          <a:p>
            <a:pPr marL="0" marR="0">
              <a:lnSpc>
                <a:spcPts val="2144"/>
              </a:lnSpc>
              <a:spcBef>
                <a:spcPts val="15"/>
              </a:spcBef>
              <a:spcAft>
                <a:spcPct val="0"/>
              </a:spcAft>
            </a:pPr>
            <a:r>
              <a:rPr sz="1800" spc="-20">
                <a:solidFill>
                  <a:srgbClr val="184F7B"/>
                </a:solidFill>
                <a:latin typeface="PFANWF+CenturyGothic"/>
                <a:cs typeface="PFANWF+CenturyGothic"/>
              </a:rPr>
              <a:t>(12</a:t>
            </a:r>
            <a:r>
              <a:rPr sz="1800" spc="69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&lt; 14)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5257" y="4992631"/>
            <a:ext cx="2317551" cy="1331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Impossible</a:t>
            </a:r>
          </a:p>
          <a:p>
            <a:pPr marL="530097" marR="0">
              <a:lnSpc>
                <a:spcPts val="2144"/>
              </a:lnSpc>
              <a:spcBef>
                <a:spcPts val="3454"/>
              </a:spcBef>
              <a:spcAft>
                <a:spcPct val="0"/>
              </a:spcAft>
            </a:pP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More</a:t>
            </a:r>
            <a:r>
              <a:rPr sz="1800" spc="-22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unlikely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20023" y="5011174"/>
            <a:ext cx="1152166" cy="62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Certain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35701" y="5023063"/>
            <a:ext cx="1801756" cy="62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184F7B"/>
                </a:solidFill>
                <a:latin typeface="EVCPQQ+CenturyGothic-Bold"/>
                <a:cs typeface="EVCPQQ+CenturyGothic-Bold"/>
              </a:rPr>
              <a:t>Even chance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75906" y="5727986"/>
            <a:ext cx="151016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More</a:t>
            </a:r>
            <a:r>
              <a:rPr sz="1800" spc="-22">
                <a:solidFill>
                  <a:srgbClr val="184F7B"/>
                </a:solidFill>
                <a:latin typeface="PFANWF+CenturyGothic"/>
                <a:cs typeface="PFANWF+CenturyGothic"/>
              </a:rPr>
              <a:t> </a:t>
            </a:r>
            <a:r>
              <a:rPr sz="1800">
                <a:solidFill>
                  <a:srgbClr val="184F7B"/>
                </a:solidFill>
                <a:latin typeface="PFANWF+CenturyGothic"/>
                <a:cs typeface="PFANWF+CenturyGothic"/>
              </a:rPr>
              <a:t>likely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0" y="0"/>
            <a:ext cx="12198350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46927" y="805576"/>
            <a:ext cx="6058026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QNDFU+CenturyGothic"/>
                <a:cs typeface="MQNDFU+CenturyGothic"/>
              </a:rPr>
              <a:t>SCHIZOPHRENIA</a:t>
            </a:r>
            <a:r>
              <a:rPr sz="4000" spc="45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4000">
                <a:solidFill>
                  <a:srgbClr val="FFFFFF"/>
                </a:solidFill>
                <a:latin typeface="MQNDFU+CenturyGothic"/>
                <a:cs typeface="MQNDFU+CenturyGothic"/>
              </a:rPr>
              <a:t>IN US</a:t>
            </a:r>
          </a:p>
          <a:p>
            <a:pPr marL="2138426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QNDFU+CenturyGothic"/>
                <a:cs typeface="MQNDFU+CenturyGothic"/>
              </a:rPr>
              <a:t>POPULATION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45957"/>
            <a:ext cx="6020034" cy="1094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7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MQNDFU+CenturyGothic"/>
                <a:cs typeface="MQNDFU+CenturyGothic"/>
              </a:rPr>
              <a:t>In a sample of 300 people: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62011" y="2294275"/>
            <a:ext cx="3038737" cy="1100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 b="1">
                <a:solidFill>
                  <a:srgbClr val="404040"/>
                </a:solidFill>
                <a:latin typeface="KDNDUP+CenturyGothic-Bold"/>
                <a:cs typeface="KDNDUP+CenturyGothic-Bold"/>
              </a:rPr>
              <a:t>Schizophrenia</a:t>
            </a:r>
            <a:r>
              <a:rPr sz="2200" b="1" spc="22">
                <a:solidFill>
                  <a:srgbClr val="404040"/>
                </a:solidFill>
                <a:latin typeface="KDNDUP+CenturyGothic-Bold"/>
                <a:cs typeface="KDNDUP+CenturyGothic-Bold"/>
              </a:rPr>
              <a:t> </a:t>
            </a:r>
            <a:r>
              <a:rPr sz="2200" b="1">
                <a:solidFill>
                  <a:srgbClr val="404040"/>
                </a:solidFill>
                <a:latin typeface="KDNDUP+CenturyGothic-Bold"/>
                <a:cs typeface="KDNDUP+CenturyGothic-Bold"/>
              </a:rPr>
              <a:t>in US</a:t>
            </a:r>
          </a:p>
          <a:p>
            <a:pPr marL="592835" marR="0">
              <a:lnSpc>
                <a:spcPts val="2662"/>
              </a:lnSpc>
              <a:spcBef>
                <a:spcPts val="37"/>
              </a:spcBef>
              <a:spcAft>
                <a:spcPct val="0"/>
              </a:spcAft>
            </a:pPr>
            <a:r>
              <a:rPr sz="2200" b="1">
                <a:solidFill>
                  <a:srgbClr val="404040"/>
                </a:solidFill>
                <a:latin typeface="KDNDUP+CenturyGothic-Bold"/>
                <a:cs typeface="KDNDUP+CenturyGothic-Bold"/>
              </a:rPr>
              <a:t>Population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4744" y="2635047"/>
            <a:ext cx="4345352" cy="684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90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WRDWCG+ArialMT"/>
                <a:cs typeface="WRDWCG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9 have</a:t>
            </a:r>
            <a:r>
              <a:rPr sz="2000" spc="-38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been</a:t>
            </a:r>
            <a:r>
              <a:rPr sz="2000" spc="-28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diagnosed</a:t>
            </a:r>
            <a:r>
              <a:rPr sz="2000" spc="12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with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294" y="2879437"/>
            <a:ext cx="2076187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schizophrenia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744" y="3185761"/>
            <a:ext cx="2997690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WRDWCG+ArialMT"/>
                <a:cs typeface="WRDWCG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291</a:t>
            </a:r>
            <a:r>
              <a:rPr sz="2000" spc="-14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are</a:t>
            </a:r>
            <a:r>
              <a:rPr sz="2000" spc="-12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000">
                <a:solidFill>
                  <a:srgbClr val="FFFFFF"/>
                </a:solidFill>
                <a:latin typeface="MQNDFU+CenturyGothic"/>
                <a:cs typeface="MQNDFU+CenturyGothic"/>
              </a:rPr>
              <a:t>unaffected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13136" y="4450152"/>
            <a:ext cx="1254918" cy="665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MQNDFU+CenturyGothic"/>
                <a:cs typeface="MQNDFU+CenturyGothic"/>
              </a:rPr>
              <a:t>Schizophrenic</a:t>
            </a:r>
          </a:p>
          <a:p>
            <a:pPr marL="0" marR="0">
              <a:lnSpc>
                <a:spcPts val="1429"/>
              </a:lnSpc>
              <a:spcBef>
                <a:spcPts val="584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MQNDFU+CenturyGothic"/>
                <a:cs typeface="MQNDFU+CenturyGothic"/>
              </a:rPr>
              <a:t>Unaffected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4738276"/>
            <a:ext cx="6609536" cy="128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Randomly choosing</a:t>
            </a:r>
            <a:r>
              <a:rPr sz="2200" spc="-21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an individual,</a:t>
            </a:r>
            <a:r>
              <a:rPr sz="2200" spc="-20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what </a:t>
            </a:r>
            <a:r>
              <a:rPr sz="2200" spc="14">
                <a:solidFill>
                  <a:srgbClr val="FFFFFF"/>
                </a:solidFill>
                <a:latin typeface="MQNDFU+CenturyGothic"/>
                <a:cs typeface="MQNDFU+CenturyGothic"/>
              </a:rPr>
              <a:t>is</a:t>
            </a:r>
          </a:p>
          <a:p>
            <a:pPr marL="0" marR="0">
              <a:lnSpc>
                <a:spcPts val="211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they</a:t>
            </a:r>
            <a:r>
              <a:rPr sz="2200" spc="-22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have</a:t>
            </a:r>
            <a:r>
              <a:rPr sz="2200" spc="-17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been diagnosed</a:t>
            </a:r>
          </a:p>
          <a:p>
            <a:pPr marL="0" marR="0">
              <a:lnSpc>
                <a:spcPts val="211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with</a:t>
            </a:r>
            <a:r>
              <a:rPr sz="2200" spc="-24">
                <a:solidFill>
                  <a:srgbClr val="FFFFFF"/>
                </a:solidFill>
                <a:latin typeface="MQNDFU+CenturyGothic"/>
                <a:cs typeface="MQNDFU+CenturyGothic"/>
              </a:rPr>
              <a:t> </a:t>
            </a:r>
            <a:r>
              <a:rPr sz="2200">
                <a:solidFill>
                  <a:srgbClr val="FFFFFF"/>
                </a:solidFill>
                <a:latin typeface="MQNDFU+CenturyGothic"/>
                <a:cs typeface="MQNDFU+CenturyGothic"/>
              </a:rPr>
              <a:t>schizophrenia?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95170" y="5646146"/>
            <a:ext cx="4007996" cy="963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89"/>
              </a:lnSpc>
              <a:spcBef>
                <a:spcPct val="0"/>
              </a:spcBef>
              <a:spcAft>
                <a:spcPct val="0"/>
              </a:spcAft>
            </a:pPr>
            <a:r>
              <a:rPr sz="2800" b="1">
                <a:solidFill>
                  <a:srgbClr val="FFFFFF"/>
                </a:solidFill>
                <a:latin typeface="KDNDUP+CenturyGothic-Bold"/>
                <a:cs typeface="KDNDUP+CenturyGothic-Bold"/>
              </a:rPr>
              <a:t>P(schizophrenia) =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39663" y="1079600"/>
            <a:ext cx="629329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SGKBE+CenturyGothic"/>
                <a:cs typeface="RSGKBE+CenturyGothic"/>
              </a:rPr>
              <a:t>P(SCHIZOPHRENIA)</a:t>
            </a:r>
            <a:r>
              <a:rPr sz="4000" spc="54">
                <a:solidFill>
                  <a:srgbClr val="FFFFFF"/>
                </a:solidFill>
                <a:latin typeface="RSGKBE+CenturyGothic"/>
                <a:cs typeface="RSGKBE+CenturyGothic"/>
              </a:rPr>
              <a:t> </a:t>
            </a:r>
            <a:r>
              <a:rPr sz="4000">
                <a:solidFill>
                  <a:srgbClr val="FFFFFF"/>
                </a:solidFill>
                <a:latin typeface="RSGKBE+CenturyGothic"/>
                <a:cs typeface="RSGKBE+CenturyGothic"/>
              </a:rPr>
              <a:t>= 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55869" y="2972250"/>
            <a:ext cx="3219267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RSGKBE+CenturyGothic"/>
                <a:cs typeface="RSGKBE+CenturyGothic"/>
              </a:rPr>
              <a:t>Diagnosed</a:t>
            </a:r>
            <a:r>
              <a:rPr sz="2800" spc="23">
                <a:solidFill>
                  <a:srgbClr val="FFFFFF"/>
                </a:solidFill>
                <a:latin typeface="RSGKBE+CenturyGothic"/>
                <a:cs typeface="RSGKBE+CenturyGothic"/>
              </a:rPr>
              <a:t> </a:t>
            </a:r>
            <a:r>
              <a:rPr sz="2800">
                <a:solidFill>
                  <a:srgbClr val="FFFFFF"/>
                </a:solidFill>
                <a:latin typeface="RSGKBE+CenturyGothic"/>
                <a:cs typeface="RSGKBE+CenturyGothic"/>
              </a:rPr>
              <a:t>with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15221" y="3300088"/>
            <a:ext cx="1145017" cy="139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86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FFFFFF"/>
                </a:solidFill>
                <a:latin typeface="FDOALK+CambriaMath"/>
                <a:cs typeface="FDOALK+CambriaMath"/>
              </a:rPr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94553" y="3399351"/>
            <a:ext cx="2940605" cy="956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RSGKBE+CenturyGothic"/>
                <a:cs typeface="RSGKBE+CenturyGothic"/>
              </a:rPr>
              <a:t>Schizophrenia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28253" y="3676805"/>
            <a:ext cx="3894736" cy="1784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4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=</a:t>
            </a:r>
            <a:r>
              <a:rPr sz="4000" b="1" spc="10463">
                <a:solidFill>
                  <a:srgbClr val="FFFFFF"/>
                </a:solidFill>
                <a:latin typeface="WNLLBV+CenturyGothic-Bold"/>
                <a:cs typeface="WNLLBV+CenturyGothic-Bold"/>
              </a:rPr>
              <a:t> </a:t>
            </a: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= </a:t>
            </a:r>
            <a:r>
              <a:rPr sz="36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0.03</a:t>
            </a:r>
          </a:p>
          <a:p>
            <a:pPr marL="557783" marR="0">
              <a:lnSpc>
                <a:spcPts val="3011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4">
                <a:solidFill>
                  <a:srgbClr val="FFFFFF"/>
                </a:solidFill>
                <a:latin typeface="FDOALK+CambriaMath"/>
                <a:cs typeface="FDOALK+CambriaMath"/>
              </a:rPr>
              <a:t>300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7888" y="3703299"/>
            <a:ext cx="5304291" cy="137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7"/>
              </a:lnSpc>
              <a:spcBef>
                <a:spcPct val="0"/>
              </a:spcBef>
              <a:spcAft>
                <a:spcPct val="0"/>
              </a:spcAft>
            </a:pP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P(schizophrenia)</a:t>
            </a:r>
            <a:r>
              <a:rPr sz="4000" b="1" spc="21">
                <a:solidFill>
                  <a:srgbClr val="FFFFFF"/>
                </a:solidFill>
                <a:latin typeface="WNLLBV+CenturyGothic-Bold"/>
                <a:cs typeface="WNLLBV+CenturyGothic-Bold"/>
              </a:rPr>
              <a:t> </a:t>
            </a:r>
            <a:r>
              <a:rPr sz="4000" b="1">
                <a:solidFill>
                  <a:srgbClr val="FFFFFF"/>
                </a:solidFill>
                <a:latin typeface="WNLLBV+CenturyGothic-Bold"/>
                <a:cs typeface="WNLLBV+CenturyGothic-Bold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0366" y="4341817"/>
            <a:ext cx="2126839" cy="1504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49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FFFFFF"/>
                </a:solidFill>
                <a:latin typeface="RSGKBE+CenturyGothic"/>
                <a:cs typeface="RSGKBE+CenturyGothic"/>
              </a:rPr>
              <a:t>Total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1859" y="1079600"/>
            <a:ext cx="712037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ESSULH+CenturyGothic"/>
                <a:cs typeface="ESSULH+CenturyGothic"/>
              </a:rPr>
              <a:t>SOCK DRAWER:</a:t>
            </a:r>
            <a:r>
              <a:rPr sz="4000" spc="1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4000">
                <a:solidFill>
                  <a:srgbClr val="FFFFFF"/>
                </a:solidFill>
                <a:latin typeface="ESSULH+CenturyGothic"/>
                <a:cs typeface="ESSULH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56586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37">
                <a:solidFill>
                  <a:srgbClr val="FFFFFF"/>
                </a:solidFill>
                <a:latin typeface="ESSULH+CenturyGothic"/>
                <a:cs typeface="ESSULH+CenturyGothic"/>
              </a:rPr>
              <a:t>We</a:t>
            </a:r>
            <a:r>
              <a:rPr sz="2200" spc="71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have</a:t>
            </a:r>
            <a:r>
              <a:rPr sz="2200" spc="-28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 drawer</a:t>
            </a:r>
            <a:r>
              <a:rPr sz="2200" spc="2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containing</a:t>
            </a:r>
            <a:r>
              <a:rPr sz="2200" spc="-39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3 yellow, 2 red,</a:t>
            </a:r>
            <a:r>
              <a:rPr sz="2200" spc="14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and 2</a:t>
            </a:r>
            <a:r>
              <a:rPr sz="2200" spc="10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green pairs</a:t>
            </a:r>
            <a:r>
              <a:rPr sz="2200" spc="-28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of socks,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11077"/>
            <a:ext cx="255565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and</a:t>
            </a:r>
            <a:r>
              <a:rPr sz="2200" spc="12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1 blue</a:t>
            </a:r>
            <a:r>
              <a:rPr sz="2200" spc="-1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pair.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369343"/>
            <a:ext cx="4447663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ESSULH+CenturyGothic"/>
                <a:cs typeface="ESSULH+CenturyGothic"/>
              </a:rPr>
              <a:t>P(picking</a:t>
            </a:r>
            <a:r>
              <a:rPr sz="2200" spc="16" dirty="0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ESSULH+CenturyGothic"/>
                <a:cs typeface="ESSULH+CenturyGothic"/>
              </a:rPr>
              <a:t>a yellow pair)</a:t>
            </a:r>
            <a:r>
              <a:rPr sz="2200" spc="-12" dirty="0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ESSULH+CenturyGothic"/>
                <a:cs typeface="ESSULH+CenturyGothic"/>
              </a:rPr>
              <a:t>= </a:t>
            </a:r>
            <a:r>
              <a:rPr lang="zh-CN" altLang="en-US" sz="2200" dirty="0" smtClean="0">
                <a:solidFill>
                  <a:srgbClr val="FFFFFF"/>
                </a:solidFill>
                <a:latin typeface="ESSULH+CenturyGothic"/>
                <a:cs typeface="ESSULH+CenturyGothic"/>
              </a:rPr>
              <a:t>？</a:t>
            </a:r>
            <a:endParaRPr sz="2200" dirty="0">
              <a:solidFill>
                <a:srgbClr val="FFFFFF"/>
              </a:solidFill>
              <a:latin typeface="ESSULH+CenturyGothic"/>
              <a:cs typeface="ESSULH+Century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0591" y="3851004"/>
            <a:ext cx="237353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TESVKJ+CambriaMath"/>
                <a:cs typeface="TESVKJ+CambriaMath"/>
              </a:rPr>
              <a:t>=</a:t>
            </a:r>
            <a:r>
              <a:rPr sz="2200" spc="54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ESVKJ+CambriaMath"/>
                <a:cs typeface="TESVKJ+CambriaMath"/>
              </a:rPr>
              <a:t>3/8</a:t>
            </a:r>
            <a:r>
              <a:rPr sz="2200" spc="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ESVKJ+CambriaMath"/>
                <a:cs typeface="TESVKJ+CambriaMath"/>
              </a:rPr>
              <a:t>=</a:t>
            </a:r>
            <a:r>
              <a:rPr sz="2200" spc="54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ESVKJ+CambriaMath"/>
                <a:cs typeface="TESVKJ+CambriaMath"/>
              </a:rPr>
              <a:t>0.375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4655980"/>
            <a:ext cx="649332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Possible</a:t>
            </a:r>
            <a:r>
              <a:rPr sz="2200" spc="-35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outcomes: </a:t>
            </a:r>
            <a:r>
              <a:rPr sz="2200" spc="-36">
                <a:solidFill>
                  <a:srgbClr val="FFFFFF"/>
                </a:solidFill>
                <a:latin typeface="ESSULH+CenturyGothic"/>
                <a:cs typeface="ESSULH+CenturyGothic"/>
              </a:rPr>
              <a:t>(</a:t>
            </a:r>
            <a:r>
              <a:rPr sz="2200" spc="18">
                <a:solidFill>
                  <a:srgbClr val="FFFF00"/>
                </a:solidFill>
                <a:latin typeface="ESSULH+CenturyGothic"/>
                <a:cs typeface="ESSULH+CenturyGothic"/>
              </a:rPr>
              <a:t>Y,</a:t>
            </a:r>
            <a:r>
              <a:rPr sz="2200">
                <a:solidFill>
                  <a:srgbClr val="FFFF00"/>
                </a:solidFill>
                <a:latin typeface="ESSULH+CenturyGothic"/>
                <a:cs typeface="ESSULH+CenturyGothic"/>
              </a:rPr>
              <a:t> Y, </a:t>
            </a:r>
            <a:r>
              <a:rPr sz="2200" spc="14">
                <a:solidFill>
                  <a:srgbClr val="FFFF00"/>
                </a:solidFill>
                <a:latin typeface="ESSULH+CenturyGothic"/>
                <a:cs typeface="ESSULH+CenturyGothic"/>
              </a:rPr>
              <a:t>Y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, </a:t>
            </a:r>
            <a:r>
              <a:rPr sz="2200">
                <a:solidFill>
                  <a:srgbClr val="FF0000"/>
                </a:solidFill>
                <a:latin typeface="ESSULH+CenturyGothic"/>
                <a:cs typeface="ESSULH+CenturyGothic"/>
              </a:rPr>
              <a:t>R,</a:t>
            </a:r>
            <a:r>
              <a:rPr sz="2200" spc="18">
                <a:solidFill>
                  <a:srgbClr val="FF0000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FF0000"/>
                </a:solidFill>
                <a:latin typeface="ESSULH+CenturyGothic"/>
                <a:cs typeface="ESSULH+CenturyGothic"/>
              </a:rPr>
              <a:t>R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, </a:t>
            </a:r>
            <a:r>
              <a:rPr sz="2200">
                <a:solidFill>
                  <a:srgbClr val="00B050"/>
                </a:solidFill>
                <a:latin typeface="ESSULH+CenturyGothic"/>
                <a:cs typeface="ESSULH+CenturyGothic"/>
              </a:rPr>
              <a:t>G,</a:t>
            </a:r>
            <a:r>
              <a:rPr sz="2200" spc="13">
                <a:solidFill>
                  <a:srgbClr val="00B050"/>
                </a:solidFill>
                <a:latin typeface="ESSULH+CenturyGothic"/>
                <a:cs typeface="ESSULH+CenturyGothic"/>
              </a:rPr>
              <a:t> </a:t>
            </a:r>
            <a:r>
              <a:rPr sz="2200">
                <a:solidFill>
                  <a:srgbClr val="00B050"/>
                </a:solidFill>
                <a:latin typeface="ESSULH+CenturyGothic"/>
                <a:cs typeface="ESSULH+CenturyGothic"/>
              </a:rPr>
              <a:t>G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, </a:t>
            </a:r>
            <a:r>
              <a:rPr sz="2200">
                <a:solidFill>
                  <a:srgbClr val="0070C0"/>
                </a:solidFill>
                <a:latin typeface="ESSULH+CenturyGothic"/>
                <a:cs typeface="ESSULH+CenturyGothic"/>
              </a:rPr>
              <a:t>B</a:t>
            </a:r>
            <a:r>
              <a:rPr sz="2200">
                <a:solidFill>
                  <a:srgbClr val="FFFFFF"/>
                </a:solidFill>
                <a:latin typeface="ESSULH+CenturyGothic"/>
                <a:cs typeface="ESSULH+CenturyGothic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5022562"/>
            <a:ext cx="5385654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QSFDKQ+ArialMT"/>
                <a:cs typeface="QSFDKQ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This </a:t>
            </a:r>
            <a:r>
              <a:rPr sz="2000" spc="-10">
                <a:solidFill>
                  <a:srgbClr val="FFFFFF"/>
                </a:solidFill>
                <a:latin typeface="ESSULH+CenturyGothic"/>
                <a:cs typeface="ESSULH+CenturyGothic"/>
              </a:rPr>
              <a:t>is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 also</a:t>
            </a:r>
            <a:r>
              <a:rPr sz="2000" spc="-16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termed</a:t>
            </a:r>
            <a:r>
              <a:rPr sz="2000" spc="-33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the</a:t>
            </a:r>
            <a:r>
              <a:rPr sz="2000" spc="-41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sample</a:t>
            </a:r>
            <a:r>
              <a:rPr sz="2000" spc="-34">
                <a:solidFill>
                  <a:srgbClr val="FFFFFF"/>
                </a:solidFill>
                <a:latin typeface="ESSULH+CenturyGothic"/>
                <a:cs typeface="ESSULH+CenturyGothic"/>
              </a:rPr>
              <a:t> </a:t>
            </a:r>
            <a:r>
              <a:rPr sz="2000">
                <a:solidFill>
                  <a:srgbClr val="FFFFFF"/>
                </a:solidFill>
                <a:latin typeface="ESSULH+CenturyGothic"/>
                <a:cs typeface="ESSULH+CenturyGothic"/>
              </a:rPr>
              <a:t>space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21035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1859" y="1079600"/>
            <a:ext cx="712037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EVUKMI+CenturyGothic"/>
                <a:cs typeface="EVUKMI+CenturyGothic"/>
              </a:rPr>
              <a:t>SOCK DRAWER:</a:t>
            </a:r>
            <a:r>
              <a:rPr sz="4000" spc="13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4000">
                <a:solidFill>
                  <a:srgbClr val="FFFFFF"/>
                </a:solidFill>
                <a:latin typeface="EVUKMI+CenturyGothic"/>
                <a:cs typeface="EVUKMI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64975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Now we are interested</a:t>
            </a:r>
            <a:r>
              <a:rPr sz="2200" spc="-19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EVUKMI+CenturyGothic"/>
                <a:cs typeface="EVUKMI+CenturyGothic"/>
              </a:rPr>
              <a:t>in</a:t>
            </a:r>
            <a:r>
              <a:rPr sz="2200" spc="-46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of selecting</a:t>
            </a:r>
            <a:r>
              <a:rPr sz="2200" spc="-35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a non-blue</a:t>
            </a:r>
            <a:r>
              <a:rPr sz="2200" spc="-26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pair</a:t>
            </a:r>
            <a:r>
              <a:rPr sz="2200" spc="-14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from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11077"/>
            <a:ext cx="198224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the drawer.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77835" y="3358998"/>
            <a:ext cx="2990467" cy="106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971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58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58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00"/>
                </a:solidFill>
                <a:latin typeface="EVUKMI+CenturyGothic"/>
                <a:cs typeface="EVUKMI+CenturyGothic"/>
              </a:rPr>
              <a:t>Y</a:t>
            </a:r>
            <a:r>
              <a:rPr sz="2200" dirty="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5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EVUKMI+CenturyGothic"/>
                <a:cs typeface="EVUKMI+CenturyGothic"/>
              </a:rPr>
              <a:t>R,</a:t>
            </a:r>
            <a:r>
              <a:rPr sz="22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EVUKMI+CenturyGothic"/>
                <a:cs typeface="EVUKMI+CenturyGothic"/>
              </a:rPr>
              <a:t>R</a:t>
            </a:r>
            <a:r>
              <a:rPr sz="2200" dirty="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B050"/>
                </a:solidFill>
                <a:latin typeface="EVUKMI+CenturyGothic"/>
                <a:cs typeface="EVUKMI+CenturyGothic"/>
              </a:rPr>
              <a:t>G,</a:t>
            </a:r>
            <a:r>
              <a:rPr sz="2200" spc="6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B050"/>
                </a:solidFill>
                <a:latin typeface="EVUKMI+CenturyGothic"/>
                <a:cs typeface="EVUKMI+CenturyGothic"/>
              </a:rPr>
              <a:t>G</a:t>
            </a:r>
          </a:p>
          <a:p>
            <a:pPr marL="0" marR="0">
              <a:lnSpc>
                <a:spcPts val="249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58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47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00"/>
                </a:solidFill>
                <a:latin typeface="EVUKMI+CenturyGothic"/>
                <a:cs typeface="EVUKMI+CenturyGothic"/>
              </a:rPr>
              <a:t>Y</a:t>
            </a:r>
            <a:r>
              <a:rPr sz="2200" dirty="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EVUKMI+CenturyGothic"/>
                <a:cs typeface="EVUKMI+CenturyGothic"/>
              </a:rPr>
              <a:t>R,</a:t>
            </a:r>
            <a:r>
              <a:rPr sz="2200" spc="6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EVUKMI+CenturyGothic"/>
                <a:cs typeface="EVUKMI+CenturyGothic"/>
              </a:rPr>
              <a:t>R</a:t>
            </a:r>
            <a:r>
              <a:rPr sz="2200" dirty="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B050"/>
                </a:solidFill>
                <a:latin typeface="EVUKMI+CenturyGothic"/>
                <a:cs typeface="EVUKMI+CenturyGothic"/>
              </a:rPr>
              <a:t>G,</a:t>
            </a:r>
            <a:r>
              <a:rPr sz="2200" spc="5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B050"/>
                </a:solidFill>
                <a:latin typeface="EVUKMI+CenturyGothic"/>
                <a:cs typeface="EVUKMI+CenturyGothic"/>
              </a:rPr>
              <a:t>G,</a:t>
            </a:r>
            <a:r>
              <a:rPr sz="2200" spc="6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70C0"/>
                </a:solidFill>
                <a:latin typeface="EVUKMI+CenturyGothic"/>
                <a:cs typeface="EVUKMI+CenturyGothic"/>
              </a:rPr>
              <a:t>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514219"/>
            <a:ext cx="943409" cy="126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52">
                <a:solidFill>
                  <a:srgbClr val="FFFFFF"/>
                </a:solidFill>
                <a:latin typeface="ALATHW+CambriaMath"/>
                <a:cs typeface="ALATHW+CambriaMath"/>
              </a:rPr>
              <a:t>푃(</a:t>
            </a:r>
          </a:p>
          <a:p>
            <a:pPr marL="0" marR="0">
              <a:lnSpc>
                <a:spcPts val="2456"/>
              </a:lnSpc>
              <a:spcBef>
                <a:spcPts val="165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52">
                <a:solidFill>
                  <a:srgbClr val="FFFFFF"/>
                </a:solidFill>
                <a:latin typeface="ALATHW+CambriaMath"/>
                <a:cs typeface="ALATHW+CambriaMath"/>
              </a:rPr>
              <a:t>푃(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27515" y="3564202"/>
            <a:ext cx="245815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 smtClean="0">
                <a:solidFill>
                  <a:srgbClr val="FFFFFF"/>
                </a:solidFill>
                <a:latin typeface="ALATHW+CambriaMath"/>
                <a:cs typeface="ALATHW+CambriaMath"/>
              </a:rPr>
              <a:t>푎</a:t>
            </a:r>
            <a:r>
              <a:rPr lang="en-US" sz="2200" dirty="0" smtClean="0">
                <a:solidFill>
                  <a:srgbClr val="FFFFFF"/>
                </a:solidFill>
                <a:latin typeface="ALATHW+CambriaMath"/>
                <a:cs typeface="ALATHW+CambriaMath"/>
              </a:rPr>
              <a:t> </a:t>
            </a:r>
            <a:r>
              <a:rPr sz="2200" spc="-12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+mj-lt"/>
                <a:cs typeface="ALATHW+CambriaMath"/>
              </a:rPr>
              <a:t>푛표푛</a:t>
            </a:r>
            <a:r>
              <a:rPr sz="2200" dirty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+mj-lt"/>
                <a:cs typeface="ALATHW+CambriaMath"/>
              </a:rPr>
              <a:t>−</a:t>
            </a:r>
            <a:r>
              <a:rPr sz="2200" spc="-70" dirty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200" spc="13" dirty="0" err="1">
                <a:solidFill>
                  <a:srgbClr val="FFFFFF"/>
                </a:solidFill>
                <a:latin typeface="ALATHW+CambriaMath"/>
                <a:cs typeface="ALATHW+CambriaMath"/>
              </a:rPr>
              <a:t>푏푙푢푒</a:t>
            </a:r>
            <a:r>
              <a:rPr sz="2200" spc="13" dirty="0">
                <a:solidFill>
                  <a:srgbClr val="FFFFFF"/>
                </a:solidFill>
                <a:latin typeface="ALATHW+CambriaMath"/>
                <a:cs typeface="ALATHW+CambriaMath"/>
              </a:rPr>
              <a:t>)</a:t>
            </a:r>
            <a:r>
              <a:rPr sz="2200" spc="5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LATHW+CambriaMath"/>
                <a:cs typeface="ALATHW+CambriaMath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7515" y="4093478"/>
            <a:ext cx="435116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ALATHW+CambriaMath"/>
                <a:cs typeface="ALATHW+CambriaMath"/>
              </a:rPr>
              <a:t>푎</a:t>
            </a:r>
            <a:r>
              <a:rPr sz="2200" spc="-1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200" spc="-12" dirty="0" smtClean="0">
                <a:solidFill>
                  <a:srgbClr val="FFFFFF"/>
                </a:solidFill>
                <a:latin typeface="Times New Roman"/>
                <a:cs typeface="Times New Roman"/>
              </a:rPr>
              <a:t>    </a:t>
            </a:r>
            <a:r>
              <a:rPr sz="2200" dirty="0" err="1" smtClean="0">
                <a:solidFill>
                  <a:srgbClr val="FFFFFF"/>
                </a:solidFill>
                <a:latin typeface="+mj-lt"/>
                <a:cs typeface="ALATHW+CambriaMath"/>
              </a:rPr>
              <a:t>푛표푛</a:t>
            </a:r>
            <a:r>
              <a:rPr sz="2200" dirty="0" smtClean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+mj-lt"/>
                <a:cs typeface="ALATHW+CambriaMath"/>
              </a:rPr>
              <a:t>−</a:t>
            </a:r>
            <a:r>
              <a:rPr sz="2200" spc="-70" dirty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200" spc="13" dirty="0" err="1">
                <a:solidFill>
                  <a:srgbClr val="FFFFFF"/>
                </a:solidFill>
                <a:latin typeface="ALATHW+CambriaMath"/>
                <a:cs typeface="ALATHW+CambriaMath"/>
              </a:rPr>
              <a:t>푏푙푢푒</a:t>
            </a:r>
            <a:r>
              <a:rPr sz="2200" spc="13" dirty="0">
                <a:solidFill>
                  <a:srgbClr val="FFFFFF"/>
                </a:solidFill>
                <a:latin typeface="ALATHW+CambriaMath"/>
                <a:cs typeface="ALATHW+CambriaMath"/>
              </a:rPr>
              <a:t>)</a:t>
            </a:r>
            <a:r>
              <a:rPr sz="2200" spc="5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LATHW+CambriaMath"/>
                <a:cs typeface="ALATHW+CambriaMath"/>
              </a:rPr>
              <a:t>=</a:t>
            </a:r>
            <a:r>
              <a:rPr sz="2200" spc="54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LATHW+CambriaMath"/>
                <a:cs typeface="ALATHW+CambriaMath"/>
              </a:rPr>
              <a:t>7/8</a:t>
            </a:r>
            <a:r>
              <a:rPr sz="2200" spc="5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LATHW+CambriaMath"/>
                <a:cs typeface="ALATHW+CambriaMath"/>
              </a:rPr>
              <a:t>=</a:t>
            </a:r>
            <a:r>
              <a:rPr sz="2200" spc="54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ALATHW+CambriaMath"/>
                <a:cs typeface="ALATHW+CambriaMath"/>
              </a:rPr>
              <a:t>0.875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4883056"/>
            <a:ext cx="6070952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KTLHJ+ArialMT"/>
                <a:cs typeface="LKTLHJ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Sample space =</a:t>
            </a:r>
            <a:r>
              <a:rPr sz="2200" spc="10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 spc="-33">
                <a:solidFill>
                  <a:srgbClr val="FFFFFF"/>
                </a:solidFill>
                <a:latin typeface="EVUKMI+CenturyGothic"/>
                <a:cs typeface="EVUKMI+CenturyGothic"/>
              </a:rPr>
              <a:t>(</a:t>
            </a:r>
            <a:r>
              <a:rPr sz="2200" spc="16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11">
                <a:solidFill>
                  <a:srgbClr val="FFFF00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FFFF00"/>
                </a:solidFill>
                <a:latin typeface="EVUKMI+CenturyGothic"/>
                <a:cs typeface="EVUKMI+CenturyGothic"/>
              </a:rPr>
              <a:t>Y,</a:t>
            </a:r>
            <a:r>
              <a:rPr sz="2200" spc="-13">
                <a:solidFill>
                  <a:srgbClr val="FFFF00"/>
                </a:solidFill>
                <a:latin typeface="EVUKMI+CenturyGothic"/>
                <a:cs typeface="EVUKMI+CenturyGothic"/>
              </a:rPr>
              <a:t> </a:t>
            </a:r>
            <a:r>
              <a:rPr sz="2200" spc="18">
                <a:solidFill>
                  <a:srgbClr val="FFFF00"/>
                </a:solidFill>
                <a:latin typeface="EVUKMI+CenturyGothic"/>
                <a:cs typeface="EVUKMI+CenturyGothic"/>
              </a:rPr>
              <a:t>Y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 </a:t>
            </a:r>
            <a:r>
              <a:rPr sz="2200">
                <a:solidFill>
                  <a:srgbClr val="FF0000"/>
                </a:solidFill>
                <a:latin typeface="EVUKMI+CenturyGothic"/>
                <a:cs typeface="EVUKMI+CenturyGothic"/>
              </a:rPr>
              <a:t>R, R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</a:t>
            </a:r>
            <a:r>
              <a:rPr sz="2200" spc="18">
                <a:solidFill>
                  <a:srgbClr val="FFFFFF"/>
                </a:solidFill>
                <a:latin typeface="EVUKMI+CenturyGothic"/>
                <a:cs typeface="EVUKMI+CenturyGothic"/>
              </a:rPr>
              <a:t> </a:t>
            </a:r>
            <a:r>
              <a:rPr sz="2200">
                <a:solidFill>
                  <a:srgbClr val="00B050"/>
                </a:solidFill>
                <a:latin typeface="EVUKMI+CenturyGothic"/>
                <a:cs typeface="EVUKMI+CenturyGothic"/>
              </a:rPr>
              <a:t>G, G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, </a:t>
            </a:r>
            <a:r>
              <a:rPr sz="2200">
                <a:solidFill>
                  <a:srgbClr val="0070C0"/>
                </a:solidFill>
                <a:latin typeface="EVUKMI+CenturyGothic"/>
                <a:cs typeface="EVUKMI+CenturyGothic"/>
              </a:rPr>
              <a:t>B</a:t>
            </a:r>
            <a:r>
              <a:rPr sz="2200">
                <a:solidFill>
                  <a:srgbClr val="FFFFFF"/>
                </a:solidFill>
                <a:latin typeface="EVUKMI+CenturyGothic"/>
                <a:cs typeface="EVUKMI+CenturyGothic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36001" y="792834"/>
            <a:ext cx="404040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OHPMQS+CenturyGothic"/>
                <a:cs typeface="OHPMQS+CenturyGothic"/>
              </a:rPr>
              <a:t>DIE: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1504078"/>
            <a:ext cx="8396656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8">
                <a:solidFill>
                  <a:srgbClr val="FFFFFF"/>
                </a:solidFill>
                <a:latin typeface="OHPMQS+CenturyGothic"/>
                <a:cs typeface="OHPMQS+CenturyGothic"/>
              </a:rPr>
              <a:t>We</a:t>
            </a:r>
            <a:r>
              <a:rPr sz="2400" spc="89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have</a:t>
            </a:r>
            <a:r>
              <a:rPr sz="2400" spc="-50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a fair</a:t>
            </a:r>
            <a:r>
              <a:rPr sz="2400" spc="-35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 spc="10">
                <a:solidFill>
                  <a:srgbClr val="FFFFFF"/>
                </a:solidFill>
                <a:latin typeface="OHPMQS+CenturyGothic"/>
                <a:cs typeface="OHPMQS+CenturyGothic"/>
              </a:rPr>
              <a:t>die</a:t>
            </a:r>
            <a:r>
              <a:rPr sz="2400" spc="-27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with</a:t>
            </a:r>
            <a:r>
              <a:rPr sz="2400" spc="-32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6</a:t>
            </a:r>
            <a:r>
              <a:rPr sz="2400" spc="-15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sides</a:t>
            </a:r>
            <a:r>
              <a:rPr sz="2400" spc="-18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numbered 1 to 6: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415811"/>
            <a:ext cx="179216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OHPMQS+CenturyGothic"/>
                <a:cs typeface="OHPMQS+CenturyGothic"/>
              </a:rPr>
              <a:t>P(1) = </a:t>
            </a:r>
            <a:r>
              <a:rPr lang="zh-CN" altLang="en-US" sz="2400" dirty="0" smtClean="0">
                <a:solidFill>
                  <a:srgbClr val="FFFFFF"/>
                </a:solidFill>
                <a:latin typeface="OHPMQS+CenturyGothic"/>
                <a:cs typeface="OHPMQS+CenturyGothic"/>
              </a:rPr>
              <a:t>？</a:t>
            </a:r>
            <a:endParaRPr sz="2400" dirty="0">
              <a:solidFill>
                <a:srgbClr val="FFFFFF"/>
              </a:solidFill>
              <a:latin typeface="OHPMQS+CenturyGothic"/>
              <a:cs typeface="OHPMQS+Century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240" y="2872715"/>
            <a:ext cx="3193517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P(1) = 1/6 = 0.167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784617"/>
            <a:ext cx="2421276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OHPMQS+CenturyGothic"/>
                <a:cs typeface="OHPMQS+CenturyGothic"/>
              </a:rPr>
              <a:t>P(1 or 6)</a:t>
            </a:r>
            <a:r>
              <a:rPr sz="2400" spc="-12" dirty="0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OHPMQS+CenturyGothic"/>
                <a:cs typeface="OHPMQS+CenturyGothic"/>
              </a:rPr>
              <a:t>= </a:t>
            </a:r>
            <a:r>
              <a:rPr lang="zh-CN" altLang="en-US" sz="2400" dirty="0" smtClean="0">
                <a:solidFill>
                  <a:srgbClr val="FFFFFF"/>
                </a:solidFill>
                <a:latin typeface="OHPMQS+CenturyGothic"/>
                <a:cs typeface="OHPMQS+CenturyGothic"/>
              </a:rPr>
              <a:t>？</a:t>
            </a:r>
            <a:endParaRPr sz="2400" dirty="0">
              <a:solidFill>
                <a:srgbClr val="FFFFFF"/>
              </a:solidFill>
              <a:latin typeface="OHPMQS+CenturyGothic"/>
              <a:cs typeface="OHPMQS+Century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240" y="4241521"/>
            <a:ext cx="4815154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P(1 or 6) = 2/6</a:t>
            </a:r>
            <a:r>
              <a:rPr sz="2400" spc="-21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= 1/3 = 0.333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5153551"/>
            <a:ext cx="273247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OHPMQS+CenturyGothic"/>
                <a:cs typeface="OHPMQS+CenturyGothic"/>
              </a:rPr>
              <a:t>P(2 and 3) = </a:t>
            </a:r>
            <a:r>
              <a:rPr lang="zh-CN" altLang="en-US" sz="2400" dirty="0" smtClean="0">
                <a:solidFill>
                  <a:srgbClr val="FFFFFF"/>
                </a:solidFill>
                <a:latin typeface="OHPMQS+CenturyGothic"/>
                <a:cs typeface="OHPMQS+CenturyGothic"/>
              </a:rPr>
              <a:t>？</a:t>
            </a:r>
            <a:endParaRPr sz="2400" dirty="0">
              <a:solidFill>
                <a:srgbClr val="FFFFFF"/>
              </a:solidFill>
              <a:latin typeface="OHPMQS+CenturyGothic"/>
              <a:cs typeface="OHPMQS+Century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7240" y="5611005"/>
            <a:ext cx="5477541" cy="1276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Remember</a:t>
            </a:r>
            <a:r>
              <a:rPr sz="2400" spc="15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we only have</a:t>
            </a:r>
            <a:r>
              <a:rPr sz="2400" spc="-49">
                <a:solidFill>
                  <a:srgbClr val="FFFFFF"/>
                </a:solidFill>
                <a:latin typeface="OHPMQS+CenturyGothic"/>
                <a:cs typeface="OHPMQS+CenturyGothic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1 die</a:t>
            </a:r>
          </a:p>
          <a:p>
            <a:pPr marL="0" marR="0">
              <a:lnSpc>
                <a:spcPts val="2859"/>
              </a:lnSpc>
              <a:spcBef>
                <a:spcPts val="678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WOULBE+ArialMT"/>
                <a:cs typeface="WOULBE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OHPMQS+CenturyGothic"/>
                <a:cs typeface="OHPMQS+CenturyGothic"/>
              </a:rPr>
              <a:t>P(2 and 3) = 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95465" y="2905013"/>
            <a:ext cx="5280605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GASAKW+CenturyGothic"/>
                <a:cs typeface="GASAKW+CenturyGothic"/>
              </a:rPr>
              <a:t>JOINT</a:t>
            </a:r>
            <a:r>
              <a:rPr sz="4000" spc="16">
                <a:solidFill>
                  <a:srgbClr val="FFFFFF"/>
                </a:solidFill>
                <a:latin typeface="GASAKW+CenturyGothic"/>
                <a:cs typeface="GASAKW+CenturyGothic"/>
              </a:rPr>
              <a:t> </a:t>
            </a:r>
            <a:r>
              <a:rPr sz="4000">
                <a:solidFill>
                  <a:srgbClr val="FFFFFF"/>
                </a:solidFill>
                <a:latin typeface="GASAKW+CenturyGothic"/>
                <a:cs typeface="GASAKW+CenturyGothic"/>
              </a:rPr>
              <a:t>PROBABILITY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95465" y="1079600"/>
            <a:ext cx="528179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PQHIR+CenturyGothic"/>
                <a:cs typeface="HPQHIR+CenturyGothic"/>
              </a:rPr>
              <a:t>JOINT 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8924471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The</a:t>
            </a:r>
            <a:r>
              <a:rPr sz="2200" spc="1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probability</a:t>
            </a:r>
            <a:r>
              <a:rPr sz="2200" spc="-3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of the intersection</a:t>
            </a:r>
            <a:r>
              <a:rPr sz="2200" spc="-37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of two or more events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2935"/>
            <a:ext cx="8902822" cy="1186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That</a:t>
            </a:r>
            <a:r>
              <a:rPr sz="2200" spc="16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is,</a:t>
            </a:r>
            <a:r>
              <a:rPr sz="2200" spc="-2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the</a:t>
            </a:r>
            <a:r>
              <a:rPr sz="2200" spc="-1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probability</a:t>
            </a:r>
            <a:r>
              <a:rPr sz="2200" spc="-4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of event</a:t>
            </a:r>
            <a:r>
              <a:rPr sz="2200" spc="-13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A</a:t>
            </a:r>
            <a:r>
              <a:rPr sz="2200" spc="1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LLVSSW+CenturyGothic-Bold"/>
                <a:cs typeface="LLVSSW+CenturyGothic-Bold"/>
              </a:rPr>
              <a:t>and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event</a:t>
            </a:r>
            <a:r>
              <a:rPr sz="2200" spc="-14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B occurring</a:t>
            </a:r>
          </a:p>
          <a:p>
            <a:pPr marL="0" marR="0">
              <a:lnSpc>
                <a:spcPts val="2616"/>
              </a:lnSpc>
              <a:spcBef>
                <a:spcPts val="70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7">
                <a:solidFill>
                  <a:srgbClr val="FFFFFF"/>
                </a:solidFill>
                <a:latin typeface="IGVVTW+CenturyGothic"/>
                <a:cs typeface="IGVVTW+CenturyGothic"/>
              </a:rPr>
              <a:t>p(A</a:t>
            </a:r>
            <a:r>
              <a:rPr sz="2200" spc="46">
                <a:solidFill>
                  <a:srgbClr val="FFFFFF"/>
                </a:solidFill>
                <a:latin typeface="IGVVTW+CenturyGothic"/>
                <a:cs typeface="IGVVTW+CenturyGothic"/>
              </a:rPr>
              <a:t> </a:t>
            </a:r>
            <a:r>
              <a:rPr sz="2200">
                <a:solidFill>
                  <a:srgbClr val="FFFFFF"/>
                </a:solidFill>
                <a:latin typeface="IGVVTW+CenturyGothic"/>
                <a:cs typeface="IGVVTW+CenturyGothic"/>
              </a:rPr>
              <a:t>∩</a:t>
            </a:r>
            <a:r>
              <a:rPr sz="2200" spc="13">
                <a:solidFill>
                  <a:srgbClr val="FFFFFF"/>
                </a:solidFill>
                <a:latin typeface="IGVVTW+CenturyGothic"/>
                <a:cs typeface="IGVVTW+CenturyGothic"/>
              </a:rPr>
              <a:t> </a:t>
            </a:r>
            <a:r>
              <a:rPr sz="2200">
                <a:solidFill>
                  <a:srgbClr val="FFFFFF"/>
                </a:solidFill>
                <a:latin typeface="IGVVTW+CenturyGothic"/>
                <a:cs typeface="IGVVTW+CenturyGothic"/>
              </a:rPr>
              <a:t>B)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925307"/>
            <a:ext cx="1945645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HPQHIR+CenturyGothic"/>
                <a:cs typeface="HPQHIR+CenturyGothic"/>
              </a:rPr>
              <a:t>EXAMPLE: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4292566"/>
            <a:ext cx="6465938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UBRHRC+ArialMT"/>
                <a:cs typeface="UBRHRC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the</a:t>
            </a:r>
            <a:r>
              <a:rPr sz="2000" spc="-41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probability</a:t>
            </a:r>
            <a:r>
              <a:rPr sz="2000" spc="-33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a</a:t>
            </a:r>
            <a:r>
              <a:rPr sz="2000" spc="-12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card is</a:t>
            </a:r>
            <a:r>
              <a:rPr sz="2000" spc="10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a</a:t>
            </a:r>
            <a:r>
              <a:rPr sz="2000" spc="-12">
                <a:solidFill>
                  <a:srgbClr val="FFFFFF"/>
                </a:solidFill>
                <a:latin typeface="HPQHIR+CenturyGothic"/>
                <a:cs typeface="HPQHIR+CenturyGothic"/>
              </a:rPr>
              <a:t> </a:t>
            </a:r>
            <a:r>
              <a:rPr sz="2000">
                <a:solidFill>
                  <a:srgbClr val="FFFFFF"/>
                </a:solidFill>
                <a:latin typeface="HPQHIR+CenturyGothic"/>
                <a:cs typeface="HPQHIR+CenturyGothic"/>
              </a:rPr>
              <a:t>four and red: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5191381"/>
            <a:ext cx="3881746" cy="264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0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BCMNEO+CambriaMath"/>
                <a:cs typeface="BCMNEO+CambriaMath"/>
              </a:rPr>
              <a:t>푝(</a:t>
            </a:r>
            <a:r>
              <a:rPr sz="2400" dirty="0" err="1">
                <a:solidFill>
                  <a:srgbClr val="FFFFFF"/>
                </a:solidFill>
                <a:latin typeface="BCMNEO+CambriaMath"/>
                <a:cs typeface="BCMNEO+CambriaMath"/>
              </a:rPr>
              <a:t>푓표푢푟</a:t>
            </a:r>
            <a:r>
              <a:rPr sz="2400" spc="-2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BCMNEO+CambriaMath"/>
                <a:cs typeface="BCMNEO+CambriaMath"/>
              </a:rPr>
              <a:t>푎푛푑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8" dirty="0" err="1">
                <a:solidFill>
                  <a:srgbClr val="FFFFFF"/>
                </a:solidFill>
                <a:latin typeface="BCMNEO+CambriaMath"/>
                <a:cs typeface="BCMNEO+CambriaMath"/>
              </a:rPr>
              <a:t>푟푒푑</a:t>
            </a:r>
            <a:r>
              <a:rPr sz="2400" spc="18" dirty="0">
                <a:solidFill>
                  <a:srgbClr val="FFFFFF"/>
                </a:solidFill>
                <a:latin typeface="BCMNEO+CambriaMath"/>
                <a:cs typeface="BCMNEO+CambriaMath"/>
              </a:rPr>
              <a:t>)</a:t>
            </a:r>
            <a:r>
              <a:rPr sz="2400" spc="47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=</a:t>
            </a:r>
            <a:endParaRPr sz="2400" dirty="0">
              <a:solidFill>
                <a:srgbClr val="FFFFFF"/>
              </a:solidFill>
              <a:latin typeface="BCMNEO+CambriaMath"/>
              <a:cs typeface="BCMNEO+CambriaMath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5760" y="5154658"/>
            <a:ext cx="417646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008"/>
              </a:lnSpc>
              <a:spcBef>
                <a:spcPts val="151"/>
              </a:spcBef>
              <a:spcAft>
                <a:spcPct val="0"/>
              </a:spcAft>
            </a:pPr>
            <a:r>
              <a:rPr lang="en-US" altLang="ko-KR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2</a:t>
            </a:r>
            <a:r>
              <a:rPr lang="ko-KR" altLang="en-US" sz="2400" spc="-47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푟푒푑</a:t>
            </a:r>
            <a:r>
              <a:rPr lang="ko-KR" altLang="en-US" sz="24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푓표푢푟푠</a:t>
            </a:r>
            <a:r>
              <a:rPr lang="ko-KR" altLang="en-US" sz="2400" spc="-3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/</a:t>
            </a:r>
            <a:r>
              <a:rPr lang="ko-KR" altLang="en-US" sz="2400" spc="-52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푡표푡푎푙</a:t>
            </a:r>
            <a:r>
              <a:rPr lang="ko-KR" altLang="en-US" sz="24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52</a:t>
            </a:r>
            <a:r>
              <a:rPr lang="ko-KR" altLang="en-US" sz="2400" spc="-44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푐푎푟푑푠</a:t>
            </a:r>
            <a:endParaRPr lang="ko-KR" altLang="en-US" sz="2400" dirty="0">
              <a:solidFill>
                <a:srgbClr val="FFFFFF"/>
              </a:solidFill>
              <a:latin typeface="BCMNEO+CambriaMath"/>
              <a:cs typeface="BCMNEO+CambriaMath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1584" y="5727759"/>
            <a:ext cx="244512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6908" marR="0">
              <a:lnSpc>
                <a:spcPts val="2005"/>
              </a:lnSpc>
              <a:spcBef>
                <a:spcPts val="106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=</a:t>
            </a:r>
            <a:r>
              <a:rPr lang="zh-CN" altLang="en-US" sz="2400" spc="514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BCMNEO+CambriaMath"/>
                <a:cs typeface="BCMNEO+CambriaMath"/>
              </a:rPr>
              <a:t>1/26</a:t>
            </a:r>
            <a:endParaRPr lang="en-US" altLang="zh-CN" sz="2400" dirty="0">
              <a:solidFill>
                <a:srgbClr val="FFFFFF"/>
              </a:solidFill>
              <a:latin typeface="BCMNEO+CambriaMath"/>
              <a:cs typeface="BCMNEO+CambriaMath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53021" y="1079600"/>
            <a:ext cx="5023497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VNKLUW+CenturyGothic"/>
                <a:cs typeface="VNKLUW+CenturyGothic"/>
              </a:rPr>
              <a:t>M&amp;M’S: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2838624" cy="140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NECUO+ArialMT"/>
                <a:cs typeface="ANECUO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2 jars</a:t>
            </a:r>
            <a:r>
              <a:rPr sz="2200" spc="10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of </a:t>
            </a:r>
            <a:r>
              <a:rPr sz="2200">
                <a:solidFill>
                  <a:srgbClr val="FFFFFF"/>
                </a:solidFill>
                <a:latin typeface="VNKLUW+CenturyGothic"/>
                <a:cs typeface="VNKLUW+CenturyGothic"/>
              </a:rPr>
              <a:t>m&amp;m’s</a:t>
            </a:r>
          </a:p>
          <a:p>
            <a:pPr marL="457504" marR="0">
              <a:lnSpc>
                <a:spcPts val="2387"/>
              </a:lnSpc>
              <a:spcBef>
                <a:spcPts val="324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NECUO+ArialMT"/>
                <a:cs typeface="ANECUO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2 blue</a:t>
            </a:r>
            <a:r>
              <a:rPr sz="2000" spc="-33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in each</a:t>
            </a:r>
          </a:p>
          <a:p>
            <a:pPr marL="457504" marR="0">
              <a:lnSpc>
                <a:spcPts val="2387"/>
              </a:lnSpc>
              <a:spcBef>
                <a:spcPts val="266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NECUO+ArialMT"/>
                <a:cs typeface="ANECUO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2 red</a:t>
            </a:r>
            <a:r>
              <a:rPr sz="2000" spc="-12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000">
                <a:solidFill>
                  <a:srgbClr val="FFFFFF"/>
                </a:solidFill>
                <a:latin typeface="ASDEKV+CenturyGothic"/>
                <a:cs typeface="ASDEKV+CenturyGothic"/>
              </a:rPr>
              <a:t>in each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314479"/>
            <a:ext cx="5584852" cy="135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If 2</a:t>
            </a:r>
            <a:r>
              <a:rPr sz="2200" spc="12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VNKLUW+CenturyGothic"/>
                <a:cs typeface="VNKLUW+CenturyGothic"/>
              </a:rPr>
              <a:t>m&amp;m’s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are picked</a:t>
            </a:r>
            <a:r>
              <a:rPr sz="2200" spc="-12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from each jar</a:t>
            </a:r>
          </a:p>
          <a:p>
            <a:pPr marL="0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with</a:t>
            </a:r>
            <a:r>
              <a:rPr sz="2200" spc="-24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replacement,</a:t>
            </a:r>
            <a:r>
              <a:rPr sz="2200" spc="-21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what </a:t>
            </a:r>
            <a:r>
              <a:rPr sz="2200" spc="14">
                <a:solidFill>
                  <a:srgbClr val="FFFFFF"/>
                </a:solidFill>
                <a:latin typeface="ASDEKV+CenturyGothic"/>
                <a:cs typeface="ASDEKV+CenturyGothic"/>
              </a:rPr>
              <a:t>is</a:t>
            </a:r>
            <a:r>
              <a:rPr sz="2200" spc="-26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the</a:t>
            </a:r>
          </a:p>
          <a:p>
            <a:pPr marL="0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probability</a:t>
            </a:r>
            <a:r>
              <a:rPr sz="2200" spc="-41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>
                <a:solidFill>
                  <a:srgbClr val="FFFFFF"/>
                </a:solidFill>
                <a:latin typeface="ASDEKV+CenturyGothic"/>
                <a:cs typeface="ASDEKV+CenturyGothic"/>
              </a:rPr>
              <a:t>of the combination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12874" y="4770520"/>
            <a:ext cx="326223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 b="1" dirty="0">
                <a:solidFill>
                  <a:srgbClr val="FFFFFF"/>
                </a:solidFill>
                <a:latin typeface="WHSJHW+CenturyGothic-Bold"/>
                <a:cs typeface="WHSJHW+CenturyGothic-Bold"/>
              </a:rPr>
              <a:t>B</a:t>
            </a:r>
            <a:r>
              <a:rPr sz="2200" dirty="0">
                <a:solidFill>
                  <a:srgbClr val="FFFFFF"/>
                </a:solidFill>
                <a:latin typeface="ASDEKV+CenturyGothic"/>
                <a:cs typeface="ASDEKV+CenturyGothic"/>
              </a:rPr>
              <a:t>lue </a:t>
            </a:r>
            <a:r>
              <a:rPr sz="2200" b="1" dirty="0" err="1">
                <a:solidFill>
                  <a:srgbClr val="FFFFFF"/>
                </a:solidFill>
                <a:latin typeface="WHSJHW+CenturyGothic-Bold"/>
                <a:cs typeface="WHSJHW+CenturyGothic-Bold"/>
              </a:rPr>
              <a:t>B</a:t>
            </a:r>
            <a:r>
              <a:rPr sz="2200" dirty="0" err="1">
                <a:solidFill>
                  <a:srgbClr val="FFFFFF"/>
                </a:solidFill>
                <a:latin typeface="ASDEKV+CenturyGothic"/>
                <a:cs typeface="ASDEKV+CenturyGothic"/>
              </a:rPr>
              <a:t>lue</a:t>
            </a:r>
            <a:r>
              <a:rPr sz="2200" spc="1840" dirty="0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 b="1" dirty="0">
                <a:solidFill>
                  <a:srgbClr val="FFFFFF"/>
                </a:solidFill>
                <a:latin typeface="WHSJHW+CenturyGothic-Bold"/>
                <a:cs typeface="WHSJHW+CenturyGothic-Bold"/>
              </a:rPr>
              <a:t>R</a:t>
            </a:r>
            <a:r>
              <a:rPr sz="2200" dirty="0">
                <a:solidFill>
                  <a:srgbClr val="FFFFFF"/>
                </a:solidFill>
                <a:latin typeface="ASDEKV+CenturyGothic"/>
                <a:cs typeface="ASDEKV+CenturyGothic"/>
              </a:rPr>
              <a:t>ed</a:t>
            </a:r>
            <a:r>
              <a:rPr sz="2200" spc="13" dirty="0">
                <a:solidFill>
                  <a:srgbClr val="FFFFFF"/>
                </a:solidFill>
                <a:latin typeface="ASDEKV+CenturyGothic"/>
                <a:cs typeface="ASDEKV+CenturyGothic"/>
              </a:rPr>
              <a:t> </a:t>
            </a:r>
            <a:r>
              <a:rPr sz="2200" b="1" dirty="0" err="1" smtClean="0">
                <a:solidFill>
                  <a:srgbClr val="FFFFFF"/>
                </a:solidFill>
                <a:latin typeface="WHSJHW+CenturyGothic-Bold"/>
                <a:cs typeface="WHSJHW+CenturyGothic-Bold"/>
              </a:rPr>
              <a:t>R</a:t>
            </a:r>
            <a:r>
              <a:rPr sz="2200" dirty="0" err="1" smtClean="0">
                <a:solidFill>
                  <a:srgbClr val="FFFFFF"/>
                </a:solidFill>
                <a:latin typeface="ASDEKV+CenturyGothic"/>
                <a:cs typeface="ASDEKV+CenturyGothic"/>
              </a:rPr>
              <a:t>ed</a:t>
            </a:r>
            <a:r>
              <a:rPr lang="zh-CN" altLang="en-US" sz="2200" dirty="0">
                <a:solidFill>
                  <a:srgbClr val="FFFFFF"/>
                </a:solidFill>
                <a:latin typeface="ASDEKV+CenturyGothic"/>
                <a:cs typeface="ASDEKV+CenturyGothic"/>
              </a:rPr>
              <a:t>？</a:t>
            </a:r>
            <a:endParaRPr sz="2200" dirty="0">
              <a:solidFill>
                <a:srgbClr val="FFFFFF"/>
              </a:solidFill>
              <a:latin typeface="ASDEKV+CenturyGothic"/>
              <a:cs typeface="ASDEKV+CenturyGothic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1"/>
          <p:cNvSpPr/>
          <p:nvPr/>
        </p:nvSpPr>
        <p:spPr>
          <a:xfrm>
            <a:off x="0" y="0"/>
            <a:ext cx="12198350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79036" y="7855"/>
            <a:ext cx="1303032" cy="88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9784" y="101708"/>
            <a:ext cx="1216164" cy="88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84336" y="193892"/>
            <a:ext cx="3610926" cy="1724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32" marR="0">
              <a:lnSpc>
                <a:spcPts val="4289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AN INTUITIVE</a:t>
            </a:r>
          </a:p>
          <a:p>
            <a:pPr marL="0" marR="0">
              <a:lnSpc>
                <a:spcPts val="3887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METHOD: ALL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2317" y="418700"/>
            <a:ext cx="1303032" cy="889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2</a:t>
            </a:r>
            <a:r>
              <a:rPr sz="1800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nd</a:t>
            </a:r>
            <a:r>
              <a:rPr sz="1800" spc="178" baseline="30000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7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30111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30111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4628" y="603775"/>
            <a:ext cx="125218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BB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06163" y="656444"/>
            <a:ext cx="499297" cy="3193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14604" marR="0">
              <a:lnSpc>
                <a:spcPts val="2144"/>
              </a:lnSpc>
              <a:spcBef>
                <a:spcPts val="77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20954" marR="0">
              <a:lnSpc>
                <a:spcPts val="2147"/>
              </a:lnSpc>
              <a:spcBef>
                <a:spcPts val="7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17652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20954" marR="0">
              <a:lnSpc>
                <a:spcPts val="2144"/>
              </a:lnSpc>
              <a:spcBef>
                <a:spcPts val="764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17652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3047" marR="0">
              <a:lnSpc>
                <a:spcPts val="2144"/>
              </a:lnSpc>
              <a:spcBef>
                <a:spcPts val="886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0" marR="0">
              <a:lnSpc>
                <a:spcPts val="2147"/>
              </a:lnSpc>
              <a:spcBef>
                <a:spcPts val="72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19551" y="797287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24628" y="969239"/>
            <a:ext cx="1285626" cy="3035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BR</a:t>
            </a:r>
          </a:p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RB</a:t>
            </a:r>
          </a:p>
          <a:p>
            <a:pPr marL="0" marR="0">
              <a:lnSpc>
                <a:spcPts val="2859"/>
              </a:lnSpc>
              <a:spcBef>
                <a:spcPts val="2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 RR</a:t>
            </a:r>
          </a:p>
          <a:p>
            <a:pPr marL="3047" marR="0">
              <a:lnSpc>
                <a:spcPts val="2859"/>
              </a:lnSpc>
              <a:spcBef>
                <a:spcPts val="174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BB</a:t>
            </a:r>
          </a:p>
          <a:p>
            <a:pPr marL="3047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BR</a:t>
            </a:r>
          </a:p>
          <a:p>
            <a:pPr marL="3047" marR="0">
              <a:lnSpc>
                <a:spcPts val="2862"/>
              </a:lnSpc>
              <a:spcBef>
                <a:spcPts val="17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RB</a:t>
            </a:r>
          </a:p>
          <a:p>
            <a:pPr marL="3047" marR="0">
              <a:lnSpc>
                <a:spcPts val="2859"/>
              </a:lnSpc>
              <a:spcBef>
                <a:spcPts val="22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 RR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63063" y="1190987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88124" y="1181148"/>
            <a:ext cx="5316574" cy="123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91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POSSIBLE</a:t>
            </a:r>
            <a:r>
              <a:rPr sz="3600" spc="-4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3600">
                <a:solidFill>
                  <a:srgbClr val="FFFFFF"/>
                </a:solidFill>
                <a:latin typeface="UQJAES+CenturyGothic"/>
                <a:cs typeface="UQJAES+CenturyGothic"/>
              </a:rPr>
              <a:t>OUTCOMES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33856" y="1237088"/>
            <a:ext cx="1216164" cy="88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30166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30166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draw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1</a:t>
            </a:r>
            <a:r>
              <a:rPr sz="1800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st</a:t>
            </a:r>
            <a:r>
              <a:rPr sz="1800" spc="171" baseline="29999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jar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34790" y="1573257"/>
            <a:ext cx="483423" cy="133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0" marR="0">
              <a:lnSpc>
                <a:spcPts val="2144"/>
              </a:lnSpc>
              <a:spcBef>
                <a:spcPts val="355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62202" y="1872215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20010" y="2662028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16121" y="3067412"/>
            <a:ext cx="481645" cy="139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381" marR="0">
              <a:lnSpc>
                <a:spcPts val="2144"/>
              </a:lnSpc>
              <a:spcBef>
                <a:spcPts val="403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99609" y="3652029"/>
            <a:ext cx="1250051" cy="155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</a:p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</a:t>
            </a:r>
          </a:p>
          <a:p>
            <a:pPr marL="0" marR="0">
              <a:lnSpc>
                <a:spcPts val="2859"/>
              </a:lnSpc>
              <a:spcBef>
                <a:spcPts val="2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17720" y="3704444"/>
            <a:ext cx="484692" cy="1715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1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0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6350" marR="0">
              <a:lnSpc>
                <a:spcPts val="2144"/>
              </a:lnSpc>
              <a:spcBef>
                <a:spcPts val="769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3047" marR="0">
              <a:lnSpc>
                <a:spcPts val="2144"/>
              </a:lnSpc>
              <a:spcBef>
                <a:spcPts val="78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16962" y="4238988"/>
            <a:ext cx="517219" cy="208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052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  <a:p>
            <a:pPr marL="0" marR="0">
              <a:lnSpc>
                <a:spcPts val="2144"/>
              </a:lnSpc>
              <a:spcBef>
                <a:spcPts val="949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31743" y="4621257"/>
            <a:ext cx="483423" cy="133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  <a:p>
            <a:pPr marL="0" marR="0">
              <a:lnSpc>
                <a:spcPts val="2144"/>
              </a:lnSpc>
              <a:spcBef>
                <a:spcPts val="355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999609" y="4749690"/>
            <a:ext cx="3527756" cy="84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BB</a:t>
            </a:r>
            <a:r>
              <a:rPr sz="2400" spc="-12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RR</a:t>
            </a:r>
            <a:r>
              <a:rPr sz="2400" spc="1841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 b="1">
                <a:solidFill>
                  <a:srgbClr val="EC827E"/>
                </a:solidFill>
                <a:latin typeface="FMLMJT+CenturyGothic-Bold"/>
                <a:cs typeface="FMLMJT+CenturyGothic-Bold"/>
              </a:rPr>
              <a:t>1/16 = 0.0625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62202" y="4920215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20768" y="5157742"/>
            <a:ext cx="1624936" cy="117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  <a:r>
              <a:rPr sz="1800" spc="1387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BB</a:t>
            </a:r>
          </a:p>
          <a:p>
            <a:pPr marL="0" marR="0">
              <a:lnSpc>
                <a:spcPts val="2862"/>
              </a:lnSpc>
              <a:spcBef>
                <a:spcPts val="420"/>
              </a:spcBef>
              <a:spcAft>
                <a:spcPct val="0"/>
              </a:spcAft>
            </a:pPr>
            <a:r>
              <a:rPr sz="2700" baseline="192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  <a:r>
              <a:rPr sz="2700" spc="1354" baseline="19200">
                <a:solidFill>
                  <a:srgbClr val="FFFFFF"/>
                </a:solidFill>
                <a:latin typeface="UQJAES+CenturyGothic"/>
                <a:cs typeface="UQJAES+CenturyGothic"/>
              </a:rPr>
              <a:t> </a:t>
            </a: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BR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94783" y="5889592"/>
            <a:ext cx="1261633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RB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06163" y="5917572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B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13074" y="6115692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94783" y="6255352"/>
            <a:ext cx="127160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UQJAES+CenturyGothic"/>
                <a:cs typeface="UQJAES+CenturyGothic"/>
              </a:rPr>
              <a:t>BR RR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603115" y="6282722"/>
            <a:ext cx="48164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QJAES+CenturyGothic"/>
                <a:cs typeface="UQJAES+CenturyGothic"/>
              </a:rPr>
              <a:t>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83370" y="1079600"/>
            <a:ext cx="299332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CAREJE+CenturyGothic"/>
                <a:cs typeface="CAREJE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7023"/>
            <a:ext cx="6337702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GKHFHB+ArialMT"/>
                <a:cs typeface="GKHFHB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CAREJE+CenturyGothic"/>
                <a:cs typeface="CAREJE+CenturyGothic"/>
              </a:rPr>
              <a:t>Consider</a:t>
            </a:r>
            <a:r>
              <a:rPr sz="2400" spc="-22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400">
                <a:solidFill>
                  <a:srgbClr val="FFFFFF"/>
                </a:solidFill>
                <a:latin typeface="CAREJE+CenturyGothic"/>
                <a:cs typeface="CAREJE+CenturyGothic"/>
              </a:rPr>
              <a:t>the mouse maze problem: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095023"/>
            <a:ext cx="11028325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KHFHB+ArialMT"/>
                <a:cs typeface="GKHFH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 mouse goes through</a:t>
            </a:r>
            <a:r>
              <a:rPr sz="2200" spc="-19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 maze, stopping</a:t>
            </a:r>
            <a:r>
              <a:rPr sz="2200" spc="-36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at</a:t>
            </a:r>
            <a:r>
              <a:rPr sz="2200" spc="10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different feeding</a:t>
            </a:r>
            <a:r>
              <a:rPr sz="2200" spc="-20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stations.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517411"/>
            <a:ext cx="11884930" cy="1059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GKHFHB+ArialMT"/>
                <a:cs typeface="GKHFHB+ArialMT"/>
              </a:rPr>
              <a:t>•</a:t>
            </a:r>
            <a:r>
              <a:rPr sz="2200" spc="10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Starting</a:t>
            </a:r>
            <a:r>
              <a:rPr sz="2200" spc="-27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at feeding</a:t>
            </a:r>
            <a:r>
              <a:rPr sz="2200" spc="-13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station</a:t>
            </a:r>
            <a:r>
              <a:rPr sz="2200" spc="-29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DHSSMO+CenturyGothic-Bold"/>
                <a:cs typeface="DHSSMO+CenturyGothic-Bold"/>
              </a:rPr>
              <a:t>A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, the maze ends when the</a:t>
            </a:r>
            <a:r>
              <a:rPr sz="2200" spc="-20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mouse reaches any</a:t>
            </a:r>
          </a:p>
          <a:p>
            <a:pPr marL="228599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of the </a:t>
            </a:r>
            <a:r>
              <a:rPr sz="2200" b="1">
                <a:solidFill>
                  <a:srgbClr val="FFFFFF"/>
                </a:solidFill>
                <a:latin typeface="DHSSMO+CenturyGothic-Bold"/>
                <a:cs typeface="DHSSMO+CenturyGothic-Bold"/>
              </a:rPr>
              <a:t>E</a:t>
            </a:r>
            <a:r>
              <a:rPr sz="2200" spc="-12">
                <a:solidFill>
                  <a:srgbClr val="FFFFFF"/>
                </a:solidFill>
                <a:latin typeface="CAREJE+CenturyGothic"/>
                <a:cs typeface="CAREJE+CenturyGothic"/>
              </a:rPr>
              <a:t>(nd)</a:t>
            </a:r>
            <a:r>
              <a:rPr sz="2200" spc="66">
                <a:solidFill>
                  <a:srgbClr val="FFFFFF"/>
                </a:solidFill>
                <a:latin typeface="CAREJE+CenturyGothic"/>
                <a:cs typeface="CAREJE+CenturyGothic"/>
              </a:rPr>
              <a:t> </a:t>
            </a:r>
            <a:r>
              <a:rPr sz="2200">
                <a:solidFill>
                  <a:srgbClr val="FFFFFF"/>
                </a:solidFill>
                <a:latin typeface="CAREJE+CenturyGothic"/>
                <a:cs typeface="CAREJE+CenturyGothic"/>
              </a:rPr>
              <a:t>stations.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5682" y="1079600"/>
            <a:ext cx="875314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QGKMMS+CenturyGothic"/>
                <a:cs typeface="QGKMMS+CenturyGothic"/>
              </a:rPr>
              <a:t>HUMAN</a:t>
            </a:r>
            <a:r>
              <a:rPr sz="4000" spc="37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4000">
                <a:solidFill>
                  <a:srgbClr val="FFFFFF"/>
                </a:solidFill>
                <a:latin typeface="QGKMMS+CenturyGothic"/>
                <a:cs typeface="QGKMMS+CenturyGothic"/>
              </a:rPr>
              <a:t>CONE</a:t>
            </a:r>
            <a:r>
              <a:rPr sz="4000" spc="20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4000">
                <a:solidFill>
                  <a:srgbClr val="FFFFFF"/>
                </a:solidFill>
                <a:latin typeface="QGKMMS+CenturyGothic"/>
                <a:cs typeface="QGKMMS+CenturyGothic"/>
              </a:rPr>
              <a:t>CELLS: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0184" y="2323407"/>
            <a:ext cx="3847083" cy="39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1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In a certain</a:t>
            </a:r>
            <a:r>
              <a:rPr sz="2800" spc="12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sample</a:t>
            </a:r>
          </a:p>
          <a:p>
            <a:pPr marL="0" marR="0">
              <a:lnSpc>
                <a:spcPts val="3334"/>
              </a:lnSpc>
              <a:spcBef>
                <a:spcPts val="75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of ocular tissue</a:t>
            </a:r>
          </a:p>
          <a:p>
            <a:pPr marL="0" marR="0">
              <a:lnSpc>
                <a:spcPts val="3331"/>
              </a:lnSpc>
              <a:spcBef>
                <a:spcPts val="8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there</a:t>
            </a:r>
            <a:r>
              <a:rPr sz="2800" spc="23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are</a:t>
            </a:r>
          </a:p>
          <a:p>
            <a:pPr marL="0" marR="0">
              <a:lnSpc>
                <a:spcPts val="3331"/>
              </a:lnSpc>
              <a:spcBef>
                <a:spcPts val="28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approximately</a:t>
            </a:r>
          </a:p>
          <a:p>
            <a:pPr marL="0" marR="0">
              <a:lnSpc>
                <a:spcPts val="3334"/>
              </a:lnSpc>
              <a:spcBef>
                <a:spcPts val="75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5,000 cone cells.</a:t>
            </a:r>
          </a:p>
          <a:p>
            <a:pPr marL="0" marR="0">
              <a:lnSpc>
                <a:spcPts val="3331"/>
              </a:lnSpc>
              <a:spcBef>
                <a:spcPts val="3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Suppose</a:t>
            </a:r>
            <a:r>
              <a:rPr sz="2800" spc="26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a cell</a:t>
            </a:r>
            <a:r>
              <a:rPr sz="2800" spc="23">
                <a:solidFill>
                  <a:srgbClr val="FFFFFF"/>
                </a:solidFill>
                <a:latin typeface="QGKMMS+CenturyGothic"/>
                <a:cs typeface="QGKMMS+CenturyGothic"/>
              </a:rPr>
              <a:t> </a:t>
            </a:r>
            <a:r>
              <a:rPr sz="2800" spc="13">
                <a:solidFill>
                  <a:srgbClr val="FFFFFF"/>
                </a:solidFill>
                <a:latin typeface="QGKMMS+CenturyGothic"/>
                <a:cs typeface="QGKMMS+CenturyGothic"/>
              </a:rPr>
              <a:t>is</a:t>
            </a:r>
          </a:p>
          <a:p>
            <a:pPr marL="0" marR="0">
              <a:lnSpc>
                <a:spcPts val="3331"/>
              </a:lnSpc>
              <a:spcBef>
                <a:spcPts val="78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examined at</a:t>
            </a:r>
          </a:p>
          <a:p>
            <a:pPr marL="0" marR="0">
              <a:lnSpc>
                <a:spcPts val="3331"/>
              </a:lnSpc>
              <a:spcBef>
                <a:spcPts val="81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QGKMMS+CenturyGothic"/>
                <a:cs typeface="QGKMMS+CenturyGothic"/>
              </a:rPr>
              <a:t>random.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"/>
          <p:cNvSpPr/>
          <p:nvPr/>
        </p:nvSpPr>
        <p:spPr>
          <a:xfrm>
            <a:off x="0" y="-27384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59068" y="1161621"/>
            <a:ext cx="47593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47"/>
              </a:lnSpc>
              <a:spcBef>
                <a:spcPct val="0"/>
              </a:spcBef>
              <a:spcAft>
                <a:spcPct val="0"/>
              </a:spcAft>
            </a:pPr>
            <a:r>
              <a:rPr sz="4000" dirty="0">
                <a:solidFill>
                  <a:srgbClr val="FFFFFF"/>
                </a:solidFill>
                <a:latin typeface="SNQARR+CenturyGothic"/>
                <a:cs typeface="SNQARR+CenturyGothic"/>
              </a:rPr>
              <a:t>P(</a:t>
            </a:r>
            <a:r>
              <a:rPr sz="40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A, B,</a:t>
            </a:r>
            <a:r>
              <a:rPr sz="4000" b="1" spc="22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 </a:t>
            </a:r>
            <a:r>
              <a:rPr sz="40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D,</a:t>
            </a:r>
            <a:r>
              <a:rPr sz="4000" b="1" spc="15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 </a:t>
            </a:r>
            <a:r>
              <a:rPr sz="40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E2</a:t>
            </a:r>
            <a:r>
              <a:rPr sz="4000" dirty="0">
                <a:solidFill>
                  <a:srgbClr val="FFFFFF"/>
                </a:solidFill>
                <a:latin typeface="SNQARR+CenturyGothic"/>
                <a:cs typeface="SNQARR+CenturyGothic"/>
              </a:rPr>
              <a:t>) =</a:t>
            </a:r>
            <a:r>
              <a:rPr sz="4000" spc="15" dirty="0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lang="zh-CN" altLang="en-US" sz="4000" dirty="0">
                <a:solidFill>
                  <a:srgbClr val="FFFFFF"/>
                </a:solidFill>
                <a:latin typeface="SNQARR+CenturyGothic"/>
                <a:cs typeface="SNQARR+CenturyGothic"/>
              </a:rPr>
              <a:t>？</a:t>
            </a:r>
            <a:endParaRPr sz="4000" dirty="0">
              <a:solidFill>
                <a:srgbClr val="FFFFFF"/>
              </a:solidFill>
              <a:latin typeface="SNQARR+CenturyGothic"/>
              <a:cs typeface="SNQARR+Century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5864" y="1769245"/>
            <a:ext cx="20964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8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Probabilities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85962" y="2566270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447129"/>
            <a:ext cx="35936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400" spc="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NQARR+CenturyGothic"/>
                <a:cs typeface="SNQARR+CenturyGothic"/>
              </a:rPr>
              <a:t>From A,</a:t>
            </a:r>
            <a:r>
              <a:rPr sz="2400" b="1" spc="-27" dirty="0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NQARR+CenturyGothic"/>
                <a:cs typeface="SNQARR+CenturyGothic"/>
              </a:rPr>
              <a:t>P(B)=P(C)=</a:t>
            </a:r>
            <a:r>
              <a:rPr sz="24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0.5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27266" y="3305156"/>
            <a:ext cx="474166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2800" y="2961777"/>
            <a:ext cx="432508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400" spc="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00"/>
                </a:solidFill>
                <a:latin typeface="SNQARR+CenturyGothic"/>
                <a:cs typeface="SNQARR+CenturyGothic"/>
              </a:rPr>
              <a:t>From B,</a:t>
            </a:r>
            <a:r>
              <a:rPr sz="2400" b="1" spc="-17" dirty="0">
                <a:solidFill>
                  <a:srgbClr val="FFFF00"/>
                </a:solidFill>
                <a:latin typeface="SNQARR+CenturyGothic"/>
                <a:cs typeface="SNQARR+CenturyGothic"/>
              </a:rPr>
              <a:t> </a:t>
            </a:r>
            <a:r>
              <a:rPr sz="2400" b="1" dirty="0">
                <a:solidFill>
                  <a:srgbClr val="FFFF00"/>
                </a:solidFill>
                <a:latin typeface="SNQARR+CenturyGothic"/>
                <a:cs typeface="SNQARR+CenturyGothic"/>
              </a:rPr>
              <a:t>P(E1</a:t>
            </a:r>
            <a:r>
              <a:rPr sz="2400" b="1" dirty="0" smtClean="0">
                <a:solidFill>
                  <a:srgbClr val="FFFF00"/>
                </a:solidFill>
                <a:latin typeface="SNQARR+CenturyGothic"/>
                <a:cs typeface="SNQARR+CenturyGothic"/>
              </a:rPr>
              <a:t>)=</a:t>
            </a:r>
            <a:r>
              <a:rPr lang="en-US" altLang="zh-CN" sz="2400" b="1" dirty="0" smtClean="0">
                <a:solidFill>
                  <a:srgbClr val="FFFF00"/>
                </a:solidFill>
                <a:latin typeface="SNQARR+CenturyGothic"/>
                <a:cs typeface="SNQARR+CenturyGothic"/>
              </a:rPr>
              <a:t>0</a:t>
            </a:r>
            <a:r>
              <a:rPr sz="2400" b="1" dirty="0" smtClean="0">
                <a:solidFill>
                  <a:srgbClr val="FFFF00"/>
                </a:solidFill>
                <a:latin typeface="QNWJAL+CenturyGothic-Bold"/>
                <a:cs typeface="QNWJAL+CenturyGothic-Bold"/>
              </a:rPr>
              <a:t>.3</a:t>
            </a:r>
            <a:r>
              <a:rPr lang="en-US" altLang="zh-CN" sz="2400" b="1" spc="17" dirty="0" smtClean="0">
                <a:solidFill>
                  <a:srgbClr val="FFFF00"/>
                </a:solidFill>
                <a:latin typeface="SNQARR+CenturyGothic"/>
                <a:cs typeface="SNQARR+CenturyGothic"/>
              </a:rPr>
              <a:t>4</a:t>
            </a:r>
            <a:r>
              <a:rPr lang="zh-CN" altLang="en-US" sz="2400" b="1" spc="17" dirty="0" smtClean="0">
                <a:solidFill>
                  <a:srgbClr val="FFFF00"/>
                </a:solidFill>
                <a:latin typeface="SNQARR+CenturyGothic"/>
                <a:cs typeface="SNQARR+CenturyGothic"/>
              </a:rPr>
              <a:t>  </a:t>
            </a:r>
            <a:endParaRPr lang="en-US" altLang="zh-CN" sz="2400" b="1" spc="17" dirty="0" smtClean="0">
              <a:solidFill>
                <a:srgbClr val="FFFF00"/>
              </a:solidFill>
              <a:latin typeface="SNQARR+CenturyGothic"/>
              <a:cs typeface="SNQARR+CenturyGothic"/>
            </a:endParaRPr>
          </a:p>
          <a:p>
            <a:pPr marL="0" marR="0">
              <a:spcBef>
                <a:spcPct val="0"/>
              </a:spcBef>
              <a:spcAft>
                <a:spcPct val="0"/>
              </a:spcAft>
            </a:pPr>
            <a:r>
              <a:rPr lang="en-US" sz="2400" b="1" spc="17" dirty="0" smtClean="0">
                <a:solidFill>
                  <a:srgbClr val="FFFF00"/>
                </a:solidFill>
                <a:latin typeface="SNQARR+CenturyGothic"/>
                <a:cs typeface="SNQARR+CenturyGothic"/>
              </a:rPr>
              <a:t>                 </a:t>
            </a:r>
            <a:r>
              <a:rPr sz="2400" b="1" dirty="0" smtClean="0">
                <a:solidFill>
                  <a:srgbClr val="FFFF00"/>
                </a:solidFill>
                <a:latin typeface="SNQARR+CenturyGothic"/>
                <a:cs typeface="SNQARR+CenturyGothic"/>
              </a:rPr>
              <a:t>P(D</a:t>
            </a:r>
            <a:r>
              <a:rPr sz="2400" b="1" dirty="0">
                <a:solidFill>
                  <a:srgbClr val="FFFF00"/>
                </a:solidFill>
                <a:latin typeface="SNQARR+CenturyGothic"/>
                <a:cs typeface="SNQARR+CenturyGothic"/>
              </a:rPr>
              <a:t>)=</a:t>
            </a:r>
            <a:r>
              <a:rPr sz="2400" b="1" dirty="0">
                <a:solidFill>
                  <a:srgbClr val="FFFF00"/>
                </a:solidFill>
                <a:latin typeface="QNWJAL+CenturyGothic-Bold"/>
                <a:cs typeface="QNWJAL+CenturyGothic-Bold"/>
              </a:rPr>
              <a:t>0.66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72826" y="3577571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7240" y="3812574"/>
            <a:ext cx="369195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400" spc="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SNQARR+CenturyGothic"/>
                <a:cs typeface="SNQARR+CenturyGothic"/>
              </a:rPr>
              <a:t>From C,</a:t>
            </a:r>
            <a:r>
              <a:rPr sz="2400" b="1" spc="-23" dirty="0">
                <a:solidFill>
                  <a:srgbClr val="FF0000"/>
                </a:solidFill>
                <a:latin typeface="SNQARR+CenturyGothic"/>
                <a:cs typeface="SNQARR+CenturyGoth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SNQARR+CenturyGothic"/>
                <a:cs typeface="SNQARR+CenturyGothic"/>
              </a:rPr>
              <a:t>P(E4)=</a:t>
            </a:r>
            <a:r>
              <a:rPr sz="2400" b="1" dirty="0" smtClean="0">
                <a:solidFill>
                  <a:srgbClr val="FF0000"/>
                </a:solidFill>
                <a:latin typeface="QNWJAL+CenturyGothic-Bold"/>
                <a:cs typeface="QNWJAL+CenturyGothic-Bold"/>
              </a:rPr>
              <a:t>0.3</a:t>
            </a:r>
            <a:r>
              <a:rPr lang="en-US" altLang="zh-CN" sz="2400" b="1" dirty="0" smtClean="0">
                <a:solidFill>
                  <a:srgbClr val="FF0000"/>
                </a:solidFill>
                <a:latin typeface="SNQARR+CenturyGothic"/>
                <a:cs typeface="SNQARR+CenturyGothic"/>
              </a:rPr>
              <a:t>4      </a:t>
            </a:r>
          </a:p>
          <a:p>
            <a:pPr marL="0" marR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SNQARR+CenturyGothic"/>
                <a:cs typeface="SNQARR+CenturyGothic"/>
              </a:rPr>
              <a:t>                 </a:t>
            </a:r>
            <a:r>
              <a:rPr sz="2400" b="1" dirty="0" smtClean="0">
                <a:solidFill>
                  <a:srgbClr val="FF0000"/>
                </a:solidFill>
                <a:latin typeface="SNQARR+CenturyGothic"/>
                <a:cs typeface="SNQARR+CenturyGothic"/>
              </a:rPr>
              <a:t>P(D</a:t>
            </a:r>
            <a:r>
              <a:rPr sz="2400" b="1" dirty="0">
                <a:solidFill>
                  <a:srgbClr val="FF0000"/>
                </a:solidFill>
                <a:latin typeface="SNQARR+CenturyGothic"/>
                <a:cs typeface="SNQARR+CenturyGothic"/>
              </a:rPr>
              <a:t>)=</a:t>
            </a:r>
            <a:r>
              <a:rPr sz="2400" b="1" dirty="0">
                <a:solidFill>
                  <a:srgbClr val="FF0000"/>
                </a:solidFill>
                <a:latin typeface="QNWJAL+CenturyGothic-Bold"/>
                <a:cs typeface="QNWJAL+CenturyGothic-Bold"/>
              </a:rPr>
              <a:t>0.66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0943" y="4070840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59068" y="4120496"/>
            <a:ext cx="512005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66222" y="4456665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E3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2920" y="4663371"/>
            <a:ext cx="39506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400" spc="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0F0"/>
                </a:solidFill>
                <a:latin typeface="SNQARR+CenturyGothic"/>
                <a:cs typeface="SNQARR+CenturyGothic"/>
              </a:rPr>
              <a:t>From D</a:t>
            </a:r>
            <a:r>
              <a:rPr sz="2400" b="1" dirty="0">
                <a:solidFill>
                  <a:srgbClr val="00B0F0"/>
                </a:solidFill>
                <a:latin typeface="QNWJAL+CenturyGothic-Bold"/>
                <a:cs typeface="QNWJAL+CenturyGothic-Bold"/>
              </a:rPr>
              <a:t>, </a:t>
            </a:r>
            <a:r>
              <a:rPr sz="2400" b="1" dirty="0">
                <a:solidFill>
                  <a:srgbClr val="00B0F0"/>
                </a:solidFill>
                <a:latin typeface="SNQARR+CenturyGothic"/>
                <a:cs typeface="SNQARR+CenturyGothic"/>
              </a:rPr>
              <a:t>P(E3)=P(E2)=</a:t>
            </a:r>
            <a:r>
              <a:rPr sz="2400" b="1" dirty="0">
                <a:solidFill>
                  <a:srgbClr val="00B0F0"/>
                </a:solidFill>
                <a:latin typeface="QNWJAL+CenturyGothic-Bold"/>
                <a:cs typeface="QNWJAL+CenturyGothic-Bold"/>
              </a:rPr>
              <a:t>0.5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844538" y="4880972"/>
            <a:ext cx="5287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NQARR+CenturyGothic"/>
                <a:cs typeface="SNQARR+CenturyGothic"/>
              </a:rPr>
              <a:t>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9456" y="5337877"/>
            <a:ext cx="265446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OWGVTD+ArialMT"/>
                <a:cs typeface="OWGVTD+ArialMT"/>
              </a:rPr>
              <a:t>•</a:t>
            </a:r>
            <a:r>
              <a:rPr sz="2400" spc="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8" dirty="0">
                <a:solidFill>
                  <a:srgbClr val="FFFFFF"/>
                </a:solidFill>
                <a:latin typeface="SNQARR+CenturyGothic"/>
                <a:cs typeface="SNQARR+CenturyGothic"/>
              </a:rPr>
              <a:t>P(</a:t>
            </a:r>
            <a:r>
              <a:rPr sz="24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A,</a:t>
            </a:r>
            <a:r>
              <a:rPr sz="2400" b="1" spc="30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 </a:t>
            </a:r>
            <a:r>
              <a:rPr sz="24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B, D, E2</a:t>
            </a:r>
            <a:r>
              <a:rPr sz="2400" b="1" dirty="0">
                <a:solidFill>
                  <a:srgbClr val="FFFFFF"/>
                </a:solidFill>
                <a:latin typeface="SNQARR+CenturyGothic"/>
                <a:cs typeface="SNQARR+CenturyGothic"/>
              </a:rPr>
              <a:t>) =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09762" y="5491766"/>
            <a:ext cx="59214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rgbClr val="000000"/>
                </a:solidFill>
                <a:latin typeface="SNQARR+CenturyGothic"/>
                <a:cs typeface="SNQARR+CenturyGothic"/>
              </a:rPr>
              <a:t>E4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28448" y="5903300"/>
            <a:ext cx="3567352" cy="313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29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152" dirty="0" smtClean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800" b="1" dirty="0" smtClean="0">
                <a:solidFill>
                  <a:srgbClr val="FFFFFF"/>
                </a:solidFill>
                <a:latin typeface="SNQARR+CenturyGothic"/>
                <a:cs typeface="SNQARR+CenturyGothic"/>
              </a:rPr>
              <a:t>0.5*0.66*0.5</a:t>
            </a:r>
            <a:r>
              <a:rPr sz="2800" b="1" dirty="0">
                <a:solidFill>
                  <a:srgbClr val="FFFFFF"/>
                </a:solidFill>
                <a:latin typeface="SNQARR+CenturyGothic"/>
                <a:cs typeface="SNQARR+CenturyGothic"/>
              </a:rPr>
              <a:t>=</a:t>
            </a:r>
            <a:r>
              <a:rPr sz="2800" b="1" spc="36" dirty="0">
                <a:solidFill>
                  <a:srgbClr val="FFFFFF"/>
                </a:solidFill>
                <a:latin typeface="SNQARR+CenturyGothic"/>
                <a:cs typeface="SNQARR+CenturyGothic"/>
              </a:rPr>
              <a:t> </a:t>
            </a:r>
            <a:r>
              <a:rPr sz="2800" b="1" dirty="0">
                <a:solidFill>
                  <a:srgbClr val="FFFFFF"/>
                </a:solidFill>
                <a:latin typeface="QNWJAL+CenturyGothic-Bold"/>
                <a:cs typeface="QNWJAL+CenturyGothic-Bold"/>
              </a:rPr>
              <a:t>0.167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05807" y="2905013"/>
            <a:ext cx="7599141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PVGSQL+CenturyGothic"/>
                <a:cs typeface="PVGSQL+CenturyGothic"/>
              </a:rPr>
              <a:t>CONDITIONAL</a:t>
            </a:r>
            <a:r>
              <a:rPr sz="4000" spc="34">
                <a:solidFill>
                  <a:srgbClr val="FFFFFF"/>
                </a:solidFill>
                <a:latin typeface="PVGSQL+CenturyGothic"/>
                <a:cs typeface="PVGSQL+CenturyGothic"/>
              </a:rPr>
              <a:t> </a:t>
            </a:r>
            <a:r>
              <a:rPr sz="4000">
                <a:solidFill>
                  <a:srgbClr val="FFFFFF"/>
                </a:solidFill>
                <a:latin typeface="PVGSQL+CenturyGothic"/>
                <a:cs typeface="PVGSQL+CenturyGothic"/>
              </a:rPr>
              <a:t>PROBABILITY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05807" y="1079600"/>
            <a:ext cx="7600202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OKBAI+CenturyGothic"/>
                <a:cs typeface="MOKBAI+CenturyGothic"/>
              </a:rPr>
              <a:t>CONDITIONAL</a:t>
            </a:r>
            <a:r>
              <a:rPr sz="4000" spc="44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4000">
                <a:solidFill>
                  <a:srgbClr val="FFFFFF"/>
                </a:solidFill>
                <a:latin typeface="MOKBAI+CenturyGothic"/>
                <a:cs typeface="MOKBAI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705058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SKBMP+ArialMT"/>
                <a:cs typeface="LSKBM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Now we want to</a:t>
            </a:r>
            <a:r>
              <a:rPr sz="2200" spc="-11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represent the probability</a:t>
            </a:r>
            <a:r>
              <a:rPr sz="2200" spc="-38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that event A will</a:t>
            </a:r>
            <a:r>
              <a:rPr sz="2200" spc="-18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happen, given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511077"/>
            <a:ext cx="336639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OKBAI+CenturyGothic"/>
                <a:cs typeface="MOKBAI+CenturyGothic"/>
              </a:rPr>
              <a:t>that event B happens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9638" y="3482936"/>
            <a:ext cx="131402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MOKBAI+CenturyGothic"/>
                <a:cs typeface="MOKBAI+CenturyGothic"/>
              </a:rPr>
              <a:t>That</a:t>
            </a:r>
            <a:r>
              <a:rPr sz="2200" spc="17" dirty="0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MOKBAI+CenturyGothic"/>
                <a:cs typeface="MOKBAI+CenturyGothic"/>
              </a:rPr>
              <a:t>is,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7"/>
              <p:cNvSpPr txBox="1"/>
              <p:nvPr/>
            </p:nvSpPr>
            <p:spPr>
              <a:xfrm>
                <a:off x="6240017" y="3325430"/>
                <a:ext cx="2088232" cy="41036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3207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3200" dirty="0" smtClean="0">
                    <a:solidFill>
                      <a:srgbClr val="FFFFFF"/>
                    </a:solidFill>
                    <a:latin typeface="PWAOQJ+CambriaMath"/>
                    <a:cs typeface="PWAOQJ+CambriaMath"/>
                  </a:rPr>
                  <a:t>푃</a:t>
                </a:r>
                <a:r>
                  <a:rPr lang="ko-KR" altLang="en-US" sz="3200" spc="626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ko-KR" altLang="en-US" sz="3200" dirty="0" smtClean="0">
                    <a:solidFill>
                      <a:srgbClr val="FFFFFF"/>
                    </a:solidFill>
                    <a:latin typeface="PWAOQJ+CambriaMath"/>
                    <a:cs typeface="PWAOQJ+CambriaMath"/>
                  </a:rPr>
                  <a:t>퐴</a:t>
                </a:r>
                <a:r>
                  <a:rPr lang="ko-KR" altLang="en-US" sz="3200" spc="-67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3200" i="1" spc="-67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  <m:r>
                      <a:rPr lang="ko-KR" altLang="en-US" sz="3200" b="0" i="1" spc="-67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𝐵</m:t>
                    </m:r>
                  </m:oMath>
                </a14:m>
                <a:endParaRPr sz="3200" b="1" dirty="0">
                  <a:solidFill>
                    <a:srgbClr val="FFFFFF"/>
                  </a:solidFill>
                  <a:latin typeface="PWAOQJ+CambriaMath"/>
                  <a:cs typeface="PWAOQJ+CambriaMath"/>
                </a:endParaRPr>
              </a:p>
            </p:txBody>
          </p:sp>
        </mc:Choice>
        <mc:Fallback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7" y="3325430"/>
                <a:ext cx="2088232" cy="410369"/>
              </a:xfrm>
              <a:prstGeom prst="rect">
                <a:avLst/>
              </a:prstGeom>
              <a:blipFill rotWithShape="0">
                <a:blip r:embed="rId3"/>
                <a:stretch>
                  <a:fillRect l="-11988" t="-52239" b="-5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4400423" y="3632432"/>
            <a:ext cx="2293036" cy="101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푃</a:t>
            </a:r>
            <a:r>
              <a:rPr sz="3200" spc="6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퐴</a:t>
            </a:r>
            <a:r>
              <a:rPr sz="3200" spc="2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퐵</a:t>
            </a:r>
            <a:r>
              <a:rPr sz="3200" spc="149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>
                <a:solidFill>
                  <a:srgbClr val="FFFFFF"/>
                </a:solidFill>
                <a:latin typeface="PWAOQJ+CambriaMath"/>
                <a:cs typeface="PWAOQJ+CambriaMath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5613" y="3905228"/>
            <a:ext cx="148726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9"/>
              </a:lnSpc>
              <a:spcBef>
                <a:spcPct val="0"/>
              </a:spcBef>
              <a:spcAft>
                <a:spcPct val="0"/>
              </a:spcAft>
            </a:pPr>
            <a:r>
              <a:rPr sz="3200" spc="56" dirty="0">
                <a:solidFill>
                  <a:srgbClr val="FFFFFF"/>
                </a:solidFill>
                <a:latin typeface="PWAOQJ+CambriaMath"/>
                <a:cs typeface="PWAOQJ+CambriaMath"/>
              </a:rPr>
              <a:t>푃</a:t>
            </a:r>
            <a:r>
              <a:rPr sz="3200" spc="56" dirty="0" smtClean="0">
                <a:solidFill>
                  <a:srgbClr val="FFFFFF"/>
                </a:solidFill>
                <a:latin typeface="PWAOQJ+CambriaMath"/>
                <a:cs typeface="PWAOQJ+CambriaMath"/>
              </a:rPr>
              <a:t>(</a:t>
            </a:r>
            <a:r>
              <a:rPr lang="ko-KR" altLang="en-US" sz="3200" spc="56" dirty="0" smtClean="0">
                <a:solidFill>
                  <a:srgbClr val="FFFFFF"/>
                </a:solidFill>
                <a:latin typeface="PWAOQJ+CambriaMath"/>
                <a:cs typeface="PWAOQJ+CambriaMath"/>
              </a:rPr>
              <a:t>퐵</a:t>
            </a:r>
            <a:r>
              <a:rPr sz="3200" spc="56" dirty="0" smtClean="0">
                <a:solidFill>
                  <a:srgbClr val="FFFFFF"/>
                </a:solidFill>
                <a:latin typeface="PWAOQJ+CambriaMath"/>
                <a:cs typeface="PWAOQJ+CambriaMath"/>
              </a:rPr>
              <a:t>)</a:t>
            </a:r>
            <a:endParaRPr sz="3200" spc="56" dirty="0">
              <a:solidFill>
                <a:srgbClr val="FFFFFF"/>
              </a:solidFill>
              <a:latin typeface="PWAOQJ+CambriaMath"/>
              <a:cs typeface="PWAOQJ+Cambria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059" y="4676749"/>
            <a:ext cx="8157496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LSKBMP+ArialMT"/>
                <a:cs typeface="LSKBMP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MOKBAI+CenturyGothic"/>
                <a:cs typeface="MOKBAI+CenturyGothic"/>
              </a:rPr>
              <a:t>Given</a:t>
            </a:r>
            <a:r>
              <a:rPr sz="2200" spc="-49" dirty="0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MOKBAI+CenturyGothic"/>
                <a:cs typeface="MOKBAI+CenturyGothic"/>
              </a:rPr>
              <a:t>that B happens, what </a:t>
            </a:r>
            <a:r>
              <a:rPr sz="2200" spc="14" dirty="0">
                <a:solidFill>
                  <a:srgbClr val="FFFFFF"/>
                </a:solidFill>
                <a:latin typeface="MOKBAI+CenturyGothic"/>
                <a:cs typeface="MOKBAI+CenturyGothic"/>
              </a:rPr>
              <a:t>is</a:t>
            </a:r>
            <a:r>
              <a:rPr sz="2200" spc="-37" dirty="0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MOKBAI+CenturyGothic"/>
                <a:cs typeface="MOKBAI+CenturyGothic"/>
              </a:rPr>
              <a:t>the probability</a:t>
            </a:r>
            <a:r>
              <a:rPr sz="2200" spc="-38" dirty="0">
                <a:solidFill>
                  <a:srgbClr val="FFFFFF"/>
                </a:solidFill>
                <a:latin typeface="MOKBAI+CenturyGothic"/>
                <a:cs typeface="MOKBAI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MOKBAI+CenturyGothic"/>
                <a:cs typeface="MOKBAI+CenturyGothic"/>
              </a:rPr>
              <a:t>of </a:t>
            </a:r>
            <a:r>
              <a:rPr sz="2200" spc="-31" dirty="0" smtClean="0">
                <a:solidFill>
                  <a:srgbClr val="FFFFFF"/>
                </a:solidFill>
                <a:latin typeface="MOKBAI+CenturyGothic"/>
                <a:cs typeface="MOKBAI+CenturyGothic"/>
              </a:rPr>
              <a:t>A</a:t>
            </a:r>
            <a:r>
              <a:rPr lang="zh-CN" altLang="en-US" sz="2200" spc="-31" dirty="0" smtClean="0">
                <a:solidFill>
                  <a:srgbClr val="FFFFFF"/>
                </a:solidFill>
                <a:latin typeface="MOKBAI+CenturyGothic"/>
                <a:cs typeface="MOKBAI+CenturyGothic"/>
              </a:rPr>
              <a:t>？</a:t>
            </a:r>
            <a:endParaRPr sz="2200" spc="-31" dirty="0">
              <a:solidFill>
                <a:srgbClr val="FFFFFF"/>
              </a:solidFill>
              <a:latin typeface="MOKBAI+CenturyGothic"/>
              <a:cs typeface="MOKBAI+CenturyGothic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38495" y="915304"/>
            <a:ext cx="6524901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SOISET+CenturyGothic"/>
                <a:cs typeface="SOISET+CenturyGothic"/>
              </a:rPr>
              <a:t>COLOR</a:t>
            </a:r>
            <a:r>
              <a:rPr sz="4000" spc="12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4000">
                <a:solidFill>
                  <a:srgbClr val="FFFFFF"/>
                </a:solidFill>
                <a:latin typeface="SOISET+CenturyGothic"/>
                <a:cs typeface="SOISET+CenturyGothic"/>
              </a:rPr>
              <a:t>VISION IN</a:t>
            </a:r>
            <a:r>
              <a:rPr sz="4000" spc="1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4000">
                <a:solidFill>
                  <a:srgbClr val="FFFFFF"/>
                </a:solidFill>
                <a:latin typeface="SOISET+CenturyGothic"/>
                <a:cs typeface="SOISET+CenturyGothic"/>
              </a:rPr>
              <a:t>MICE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1725" y="1480358"/>
            <a:ext cx="4558200" cy="82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2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EEDTFS+CenturyGothic-Bold"/>
                <a:cs typeface="EEDTFS+CenturyGothic-Bold"/>
              </a:rPr>
              <a:t>CONDITIONAL PROBABILITY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365620"/>
            <a:ext cx="6494379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Probability</a:t>
            </a:r>
            <a:r>
              <a:rPr sz="2200" spc="-40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of a genetically</a:t>
            </a:r>
            <a:r>
              <a:rPr sz="2200" spc="-3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altered</a:t>
            </a:r>
            <a:r>
              <a:rPr sz="2200" spc="-1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mouse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668049"/>
            <a:ext cx="670248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distinguishing</a:t>
            </a:r>
            <a:r>
              <a:rPr sz="2200" spc="-38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between</a:t>
            </a:r>
            <a:r>
              <a:rPr sz="2200" spc="-18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yellow and red light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2963946"/>
            <a:ext cx="4811026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correctly =</a:t>
            </a:r>
            <a:r>
              <a:rPr sz="2200" spc="2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EEDTFS+CenturyGothic-Bold"/>
                <a:cs typeface="EEDTFS+CenturyGothic-Bold"/>
              </a:rPr>
              <a:t>80%</a:t>
            </a:r>
            <a:r>
              <a:rPr sz="2200" b="1" spc="21">
                <a:solidFill>
                  <a:srgbClr val="FFFFFF"/>
                </a:solidFill>
                <a:latin typeface="EEDTFS+CenturyGothic-Bold"/>
                <a:cs typeface="EEDTFS+CenturyGothic-Bold"/>
              </a:rPr>
              <a:t> </a:t>
            </a:r>
            <a:r>
              <a:rPr sz="2200" spc="-23">
                <a:solidFill>
                  <a:srgbClr val="FFFFFF"/>
                </a:solidFill>
                <a:latin typeface="SOISET+CenturyGothic"/>
                <a:cs typeface="SOISET+CenturyGothic"/>
              </a:rPr>
              <a:t>(0%</a:t>
            </a:r>
            <a:r>
              <a:rPr sz="2200" spc="7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for normal)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3828067"/>
            <a:ext cx="131402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That</a:t>
            </a:r>
            <a:r>
              <a:rPr sz="2200" spc="17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is,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4256311"/>
            <a:ext cx="6775606" cy="105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Given</a:t>
            </a:r>
            <a:r>
              <a:rPr sz="2200" spc="-49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that the</a:t>
            </a:r>
            <a:r>
              <a:rPr sz="2200" spc="-2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mouse </a:t>
            </a:r>
            <a:r>
              <a:rPr sz="2200" spc="14">
                <a:solidFill>
                  <a:srgbClr val="FFFFFF"/>
                </a:solidFill>
                <a:latin typeface="SOISET+CenturyGothic"/>
                <a:cs typeface="SOISET+CenturyGothic"/>
              </a:rPr>
              <a:t>is</a:t>
            </a:r>
            <a:r>
              <a:rPr sz="2200" spc="-26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genetically</a:t>
            </a:r>
            <a:r>
              <a:rPr sz="2200" spc="-36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altered,</a:t>
            </a:r>
          </a:p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P(correct</a:t>
            </a:r>
            <a:r>
              <a:rPr sz="2200" spc="77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color distinction)</a:t>
            </a:r>
            <a:r>
              <a:rPr sz="2200" spc="-34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>
                <a:solidFill>
                  <a:srgbClr val="FFFFFF"/>
                </a:solidFill>
                <a:latin typeface="SOISET+CenturyGothic"/>
                <a:cs typeface="SOISET+CenturyGothic"/>
              </a:rPr>
              <a:t>=</a:t>
            </a:r>
            <a:r>
              <a:rPr sz="2200" spc="21">
                <a:solidFill>
                  <a:srgbClr val="FFFFFF"/>
                </a:solidFill>
                <a:latin typeface="SOISET+CenturyGothic"/>
                <a:cs typeface="SOISET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EEDTFS+CenturyGothic-Bold"/>
                <a:cs typeface="EEDTFS+CenturyGothic-Bold"/>
              </a:rPr>
              <a:t>80%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4907" y="805576"/>
            <a:ext cx="7118257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LKIWWB+CenturyGothic"/>
                <a:cs typeface="LKIWWB+CenturyGothic"/>
              </a:rPr>
              <a:t>NEUROLOGICAL</a:t>
            </a:r>
            <a:r>
              <a:rPr sz="4000" spc="54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4000">
                <a:solidFill>
                  <a:srgbClr val="FFFFFF"/>
                </a:solidFill>
                <a:latin typeface="LKIWWB+CenturyGothic"/>
                <a:cs typeface="LKIWWB+CenturyGothic"/>
              </a:rPr>
              <a:t>DISEASE:</a:t>
            </a:r>
          </a:p>
          <a:p>
            <a:pPr marL="3958462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LKIWWB+CenturyGothic"/>
                <a:cs typeface="LKIWWB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1031534" cy="1181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Prevalence</a:t>
            </a:r>
            <a:r>
              <a:rPr sz="2200" spc="-1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of a particular disease </a:t>
            </a:r>
            <a:r>
              <a:rPr sz="2200" spc="14">
                <a:solidFill>
                  <a:srgbClr val="FFFFFF"/>
                </a:solidFill>
                <a:latin typeface="LKIWWB+CenturyGothic"/>
                <a:cs typeface="LKIWWB+CenturyGothic"/>
              </a:rPr>
              <a:t>is</a:t>
            </a:r>
            <a:r>
              <a:rPr sz="2200" spc="-3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1/1000</a:t>
            </a:r>
            <a:r>
              <a:rPr sz="2200" spc="6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LKIWWB+CenturyGothic"/>
                <a:cs typeface="LKIWWB+CenturyGothic"/>
              </a:rPr>
              <a:t>in</a:t>
            </a:r>
            <a:r>
              <a:rPr sz="2200" spc="-3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the</a:t>
            </a:r>
            <a:r>
              <a:rPr sz="2200" spc="-2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general population</a:t>
            </a:r>
          </a:p>
          <a:p>
            <a:pPr marL="0" marR="0">
              <a:lnSpc>
                <a:spcPts val="2619"/>
              </a:lnSpc>
              <a:spcBef>
                <a:spcPts val="764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false positive</a:t>
            </a:r>
            <a:r>
              <a:rPr sz="2200" spc="-3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rate </a:t>
            </a:r>
            <a:r>
              <a:rPr sz="2200" spc="15">
                <a:solidFill>
                  <a:srgbClr val="FFFFFF"/>
                </a:solidFill>
                <a:latin typeface="LKIWWB+CenturyGothic"/>
                <a:cs typeface="LKIWWB+CenturyGothic"/>
              </a:rPr>
              <a:t>is</a:t>
            </a:r>
            <a:r>
              <a:rPr sz="2200" spc="-38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5%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067591"/>
            <a:ext cx="813058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98%</a:t>
            </a:r>
            <a:r>
              <a:rPr sz="2200" spc="3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of the people</a:t>
            </a:r>
            <a:r>
              <a:rPr sz="2200" spc="-1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with</a:t>
            </a:r>
            <a:r>
              <a:rPr sz="2200" spc="-3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the disease will</a:t>
            </a:r>
            <a:r>
              <a:rPr sz="2200" spc="-31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>
                <a:solidFill>
                  <a:srgbClr val="FFFFFF"/>
                </a:solidFill>
                <a:latin typeface="LKIWWB+CenturyGothic"/>
                <a:cs typeface="LKIWWB+CenturyGothic"/>
              </a:rPr>
              <a:t>test positive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495835"/>
            <a:ext cx="11281556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TBVWAF+ArialMT"/>
                <a:cs typeface="TBVWAF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Assuming that you</a:t>
            </a:r>
            <a:r>
              <a:rPr sz="2200" spc="17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know</a:t>
            </a:r>
            <a:r>
              <a:rPr sz="2200" spc="-12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nothing</a:t>
            </a:r>
            <a:r>
              <a:rPr sz="2200" spc="-41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about</a:t>
            </a:r>
            <a:r>
              <a:rPr sz="2200" spc="12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particular individuals</a:t>
            </a:r>
            <a:r>
              <a:rPr sz="2200" spc="-21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or their</a:t>
            </a:r>
          </a:p>
          <a:p>
            <a:pPr marL="228599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symptoms, what </a:t>
            </a:r>
            <a:r>
              <a:rPr sz="2200" spc="12" dirty="0">
                <a:solidFill>
                  <a:srgbClr val="FFFFFF"/>
                </a:solidFill>
                <a:latin typeface="LKIWWB+CenturyGothic"/>
                <a:cs typeface="LKIWWB+CenturyGothic"/>
              </a:rPr>
              <a:t>is</a:t>
            </a:r>
            <a:r>
              <a:rPr sz="2200" spc="-36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the</a:t>
            </a:r>
            <a:r>
              <a:rPr sz="2200" spc="-11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probability</a:t>
            </a:r>
            <a:r>
              <a:rPr sz="2200" spc="-41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that</a:t>
            </a:r>
            <a:r>
              <a:rPr sz="2200" spc="-14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a person that has tested</a:t>
            </a:r>
            <a:r>
              <a:rPr sz="2200" spc="-10" dirty="0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positive</a:t>
            </a:r>
          </a:p>
          <a:p>
            <a:pPr marL="228599" marR="0">
              <a:lnSpc>
                <a:spcPts val="2379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LKIWWB+CenturyGothic"/>
                <a:cs typeface="LKIWWB+CenturyGothic"/>
              </a:rPr>
              <a:t>actually has the </a:t>
            </a:r>
            <a:r>
              <a:rPr sz="2200" dirty="0" smtClean="0">
                <a:solidFill>
                  <a:srgbClr val="FFFFFF"/>
                </a:solidFill>
                <a:latin typeface="LKIWWB+CenturyGothic"/>
                <a:cs typeface="LKIWWB+CenturyGothic"/>
              </a:rPr>
              <a:t>disease</a:t>
            </a:r>
            <a:r>
              <a:rPr lang="zh-CN" altLang="en-US" sz="2200" dirty="0" smtClean="0">
                <a:solidFill>
                  <a:srgbClr val="FFFFFF"/>
                </a:solidFill>
                <a:latin typeface="LKIWWB+CenturyGothic"/>
                <a:cs typeface="LKIWWB+CenturyGothic"/>
              </a:rPr>
              <a:t>？</a:t>
            </a:r>
            <a:endParaRPr sz="2200" dirty="0">
              <a:solidFill>
                <a:srgbClr val="FFFFFF"/>
              </a:solidFill>
              <a:latin typeface="LKIWWB+CenturyGothic"/>
              <a:cs typeface="LKIWWB+Century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426" y="5473478"/>
            <a:ext cx="2488792" cy="116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Roberta</a:t>
            </a:r>
            <a:r>
              <a:rPr sz="1800" spc="19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LaHaye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University</a:t>
            </a:r>
            <a:r>
              <a:rPr sz="1800" spc="-12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of Regina</a:t>
            </a:r>
          </a:p>
          <a:p>
            <a:pPr marL="0" marR="0">
              <a:lnSpc>
                <a:spcPts val="2144"/>
              </a:lnSpc>
              <a:spcBef>
                <a:spcPts val="65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and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9426" y="6296438"/>
            <a:ext cx="1626029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Penny</a:t>
            </a:r>
            <a:r>
              <a:rPr sz="1800" spc="27">
                <a:solidFill>
                  <a:srgbClr val="FFFFFF"/>
                </a:solidFill>
                <a:latin typeface="LKIWWB+CenturyGothic"/>
                <a:cs typeface="LKIWWB+CenturyGothic"/>
              </a:rPr>
              <a:t> </a:t>
            </a:r>
            <a:r>
              <a:rPr sz="1800">
                <a:solidFill>
                  <a:srgbClr val="FFFFFF"/>
                </a:solidFill>
                <a:latin typeface="LKIWWB+CenturyGothic"/>
                <a:cs typeface="LKIWWB+CenturyGothic"/>
              </a:rPr>
              <a:t>Nom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4907" y="805576"/>
            <a:ext cx="7118257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FRNB+CenturyGothic"/>
                <a:cs typeface="JBFRNB+CenturyGothic"/>
              </a:rPr>
              <a:t>NEUROLOGICAL</a:t>
            </a:r>
            <a:r>
              <a:rPr sz="4000" spc="54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4000">
                <a:solidFill>
                  <a:srgbClr val="FFFFFF"/>
                </a:solidFill>
                <a:latin typeface="JBFRNB+CenturyGothic"/>
                <a:cs typeface="JBFRNB+CenturyGothic"/>
              </a:rPr>
              <a:t>DISEASE:</a:t>
            </a:r>
          </a:p>
          <a:p>
            <a:pPr marL="3958462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BFRNB+CenturyGothic"/>
                <a:cs typeface="JBFRNB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4604523" cy="1609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D =</a:t>
            </a:r>
            <a:r>
              <a:rPr sz="2200" spc="14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presence of the</a:t>
            </a:r>
            <a:r>
              <a:rPr sz="2200" spc="-21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disease</a:t>
            </a:r>
          </a:p>
          <a:p>
            <a:pPr marL="0" marR="0">
              <a:lnSpc>
                <a:spcPts val="2619"/>
              </a:lnSpc>
              <a:spcBef>
                <a:spcPts val="764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GQKKCV+CenturyGothic"/>
                <a:cs typeface="GQKKCV+CenturyGothic"/>
              </a:rPr>
              <a:t>Đ = disease</a:t>
            </a:r>
            <a:r>
              <a:rPr sz="2200" spc="-17">
                <a:solidFill>
                  <a:srgbClr val="FFFFFF"/>
                </a:solidFill>
                <a:latin typeface="GQKKCV+CenturyGothic"/>
                <a:cs typeface="GQKKCV+CenturyGothic"/>
              </a:rPr>
              <a:t> </a:t>
            </a:r>
            <a:r>
              <a:rPr sz="2200">
                <a:solidFill>
                  <a:srgbClr val="FFFFFF"/>
                </a:solidFill>
                <a:latin typeface="GQKKCV+CenturyGothic"/>
                <a:cs typeface="GQKKCV+CenturyGothic"/>
              </a:rPr>
              <a:t>not present</a:t>
            </a:r>
          </a:p>
          <a:p>
            <a:pPr marL="0" marR="0">
              <a:lnSpc>
                <a:spcPts val="2616"/>
              </a:lnSpc>
              <a:spcBef>
                <a:spcPts val="757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+ =</a:t>
            </a:r>
            <a:r>
              <a:rPr sz="2200" spc="12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positive</a:t>
            </a:r>
            <a:r>
              <a:rPr sz="2200" spc="-37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tests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40168" y="2580579"/>
            <a:ext cx="3524131" cy="69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3705" marR="0">
              <a:lnSpc>
                <a:spcPts val="214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+</a:t>
            </a:r>
            <a:r>
              <a:rPr sz="1800" spc="2351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positive</a:t>
            </a:r>
          </a:p>
          <a:p>
            <a:pPr marL="0" marR="0">
              <a:lnSpc>
                <a:spcPts val="60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98/100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7405" y="3122276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495835"/>
            <a:ext cx="302567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-</a:t>
            </a:r>
            <a:r>
              <a:rPr sz="2200" spc="607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=</a:t>
            </a:r>
            <a:r>
              <a:rPr sz="2200" spc="12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negative</a:t>
            </a:r>
            <a:r>
              <a:rPr sz="2200" spc="-37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tests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15177" y="3576428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1/1000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78903" y="3607162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2/100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05342" y="3647421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44254" y="3683362"/>
            <a:ext cx="1955193" cy="281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negative</a:t>
            </a:r>
          </a:p>
          <a:p>
            <a:pPr marL="0" marR="0">
              <a:lnSpc>
                <a:spcPts val="2147"/>
              </a:lnSpc>
              <a:spcBef>
                <a:spcPts val="654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positive</a:t>
            </a:r>
          </a:p>
          <a:p>
            <a:pPr marL="0" marR="0">
              <a:lnSpc>
                <a:spcPts val="2144"/>
              </a:lnSpc>
              <a:spcBef>
                <a:spcPts val="649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negative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3925307"/>
            <a:ext cx="2159510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Given</a:t>
            </a:r>
            <a:r>
              <a:rPr sz="2200" spc="-52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200">
                <a:solidFill>
                  <a:srgbClr val="FFFFFF"/>
                </a:solidFill>
                <a:latin typeface="JBFRNB+CenturyGothic"/>
                <a:cs typeface="JBFRNB+CenturyGothic"/>
              </a:rPr>
              <a:t>that: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34744" y="4298927"/>
            <a:ext cx="2020402" cy="1684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0985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MQKNU+CambriaMath"/>
                <a:cs typeface="FMQKNU+CambriaMath"/>
              </a:rPr>
              <a:t>98</a:t>
            </a:r>
          </a:p>
          <a:p>
            <a:pPr marL="0" marR="0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BFRNB+CenturyGothic"/>
                <a:cs typeface="JBFRNB+CenturyGothic"/>
              </a:rPr>
              <a:t>P(+|D)</a:t>
            </a:r>
            <a:r>
              <a:rPr sz="2000" spc="23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000">
                <a:solidFill>
                  <a:srgbClr val="FFFFFF"/>
                </a:solidFill>
                <a:latin typeface="JBFRNB+CenturyGothic"/>
                <a:cs typeface="JBFRNB+CenturyGothic"/>
              </a:rPr>
              <a:t>=</a:t>
            </a:r>
          </a:p>
          <a:p>
            <a:pPr marL="1374597" marR="0">
              <a:lnSpc>
                <a:spcPts val="1007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FMQKNU+CambriaMath"/>
                <a:cs typeface="FMQKNU+CambriaMath"/>
              </a:rPr>
              <a:t>100</a:t>
            </a:r>
          </a:p>
          <a:p>
            <a:pPr marL="1211529" marR="0">
              <a:lnSpc>
                <a:spcPts val="1379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MQKNU+CambriaMath"/>
                <a:cs typeface="FMQKNU+CambriaMath"/>
              </a:rPr>
              <a:t>1</a:t>
            </a:r>
          </a:p>
          <a:p>
            <a:pPr marL="0" marR="0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2">
                <a:solidFill>
                  <a:srgbClr val="FFFFFF"/>
                </a:solidFill>
                <a:latin typeface="JBFRNB+CenturyGothic"/>
                <a:cs typeface="JBFRNB+CenturyGothic"/>
              </a:rPr>
              <a:t>P(D)</a:t>
            </a:r>
            <a:r>
              <a:rPr sz="2000" spc="46">
                <a:solidFill>
                  <a:srgbClr val="FFFFFF"/>
                </a:solidFill>
                <a:latin typeface="JBFRNB+CenturyGothic"/>
                <a:cs typeface="JBFRNB+CenturyGothic"/>
              </a:rPr>
              <a:t> </a:t>
            </a:r>
            <a:r>
              <a:rPr sz="2000">
                <a:solidFill>
                  <a:srgbClr val="FFFFFF"/>
                </a:solidFill>
                <a:latin typeface="JBFRNB+CenturyGothic"/>
                <a:cs typeface="JBFRNB+CenturyGothic"/>
              </a:rPr>
              <a:t>=</a:t>
            </a:r>
          </a:p>
          <a:p>
            <a:pPr marL="1049985" marR="0">
              <a:lnSpc>
                <a:spcPts val="1008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FMQKNU+CambriaMath"/>
                <a:cs typeface="FMQKNU+CambriaMath"/>
              </a:rPr>
              <a:t>1000</a:t>
            </a:r>
          </a:p>
          <a:p>
            <a:pPr marL="1493469" marR="0">
              <a:lnSpc>
                <a:spcPts val="1416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FMQKNU+CambriaMath"/>
                <a:cs typeface="FMQKNU+CambriaMath"/>
              </a:rPr>
              <a:t>5</a:t>
            </a:r>
          </a:p>
          <a:p>
            <a:pPr marL="0" marR="0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GQKKCV+CenturyGothic"/>
                <a:cs typeface="GQKKCV+CenturyGothic"/>
              </a:rPr>
              <a:t>P(+|Đ)</a:t>
            </a:r>
            <a:r>
              <a:rPr sz="2000" spc="12">
                <a:solidFill>
                  <a:srgbClr val="FFFFFF"/>
                </a:solidFill>
                <a:latin typeface="GQKKCV+CenturyGothic"/>
                <a:cs typeface="GQKKCV+CenturyGothic"/>
              </a:rPr>
              <a:t> </a:t>
            </a:r>
            <a:r>
              <a:rPr sz="2000">
                <a:solidFill>
                  <a:srgbClr val="FFFFFF"/>
                </a:solidFill>
                <a:latin typeface="GQKKCV+CenturyGothic"/>
                <a:cs typeface="GQKKCV+CenturyGothic"/>
              </a:rPr>
              <a:t>=</a:t>
            </a:r>
          </a:p>
          <a:p>
            <a:pPr marL="1385265" marR="0">
              <a:lnSpc>
                <a:spcPts val="1010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FMQKNU+CambriaMath"/>
                <a:cs typeface="FMQKNU+CambriaMath"/>
              </a:rPr>
              <a:t>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49061" y="4501115"/>
            <a:ext cx="132963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999/1000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66099" y="4633195"/>
            <a:ext cx="48142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+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91730" y="4676121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5/100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71690" y="5099158"/>
            <a:ext cx="5235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GQKKCV+CenturyGothic"/>
                <a:cs typeface="GQKKCV+CenturyGothic"/>
              </a:rPr>
              <a:t>Đ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91730" y="5587169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95/100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75878" y="5700859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JBFRNB+CenturyGothic"/>
                <a:cs typeface="JBFRNB+CenturyGothic"/>
              </a:rPr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7240" y="6050934"/>
            <a:ext cx="2028789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QRVJI+ArialMT"/>
                <a:cs typeface="SQRV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FFFF"/>
                </a:solidFill>
                <a:latin typeface="FKMDHS+CenturyGothic-Bold"/>
                <a:cs typeface="FKMDHS+CenturyGothic-Bold"/>
              </a:rPr>
              <a:t>P(D|+)</a:t>
            </a:r>
            <a:r>
              <a:rPr sz="2200" b="1" spc="27">
                <a:solidFill>
                  <a:srgbClr val="FFFFFF"/>
                </a:solidFill>
                <a:latin typeface="FKMDHS+CenturyGothic-Bold"/>
                <a:cs typeface="FKMDHS+CenturyGothic-Bold"/>
              </a:rPr>
              <a:t> </a:t>
            </a:r>
            <a:r>
              <a:rPr sz="2200" b="1">
                <a:solidFill>
                  <a:srgbClr val="FFFFFF"/>
                </a:solidFill>
                <a:latin typeface="FKMDHS+CenturyGothic-Bold"/>
                <a:cs typeface="FKMDHS+CenturyGothic-Bold"/>
              </a:rPr>
              <a:t>=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03741" y="1079600"/>
            <a:ext cx="307289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 dirty="0">
                <a:solidFill>
                  <a:srgbClr val="FFFFFF"/>
                </a:solidFill>
                <a:latin typeface="IMBFIN+CenturyGothic"/>
                <a:cs typeface="IMBFIN+CenturyGothic"/>
              </a:rPr>
              <a:t>P(D</a:t>
            </a:r>
            <a:r>
              <a:rPr sz="4000" dirty="0" smtClean="0">
                <a:solidFill>
                  <a:srgbClr val="FFFFFF"/>
                </a:solidFill>
                <a:latin typeface="IMBFIN+CenturyGothic"/>
                <a:cs typeface="IMBFIN+CenturyGothic"/>
              </a:rPr>
              <a:t>|+)=</a:t>
            </a:r>
            <a:r>
              <a:rPr lang="zh-CN" altLang="en-US" sz="4000" dirty="0" smtClean="0">
                <a:solidFill>
                  <a:srgbClr val="FFFFFF"/>
                </a:solidFill>
                <a:latin typeface="IMBFIN+CenturyGothic"/>
                <a:cs typeface="IMBFIN+CenturyGothic"/>
              </a:rPr>
              <a:t>？</a:t>
            </a:r>
            <a:endParaRPr sz="4000" dirty="0">
              <a:solidFill>
                <a:srgbClr val="FFFFFF"/>
              </a:solidFill>
              <a:latin typeface="IMBFIN+CenturyGothic"/>
              <a:cs typeface="IMBFIN+Century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/>
              <p:cNvSpPr txBox="1"/>
              <p:nvPr/>
            </p:nvSpPr>
            <p:spPr>
              <a:xfrm>
                <a:off x="2812034" y="2173698"/>
                <a:ext cx="1411015" cy="67967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198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퐷</a:t>
                </a:r>
                <a:r>
                  <a:rPr sz="220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  <m:r>
                      <a:rPr lang="en-US" altLang="zh-CN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</m:oMath>
                </a14:m>
                <a:r>
                  <a:rPr sz="2200" spc="-57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endParaRPr sz="2200" dirty="0">
                  <a:solidFill>
                    <a:srgbClr val="FFFFFF"/>
                  </a:solidFill>
                  <a:latin typeface="LOHWGI+CambriaMath"/>
                  <a:cs typeface="LOHWGI+CambriaMath"/>
                </a:endParaRPr>
              </a:p>
              <a:p>
                <a:pPr marL="257555" marR="0">
                  <a:lnSpc>
                    <a:spcPts val="2200"/>
                  </a:lnSpc>
                  <a:spcBef>
                    <a:spcPts val="931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+</a:t>
                </a:r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034" y="2173698"/>
                <a:ext cx="1411015" cy="679673"/>
              </a:xfrm>
              <a:prstGeom prst="rect">
                <a:avLst/>
              </a:prstGeom>
              <a:blipFill rotWithShape="0">
                <a:blip r:embed="rId3"/>
                <a:stretch>
                  <a:fillRect l="-12069" t="-22523"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1537716" y="2385534"/>
            <a:ext cx="1615004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푃</a:t>
            </a:r>
            <a:r>
              <a:rPr sz="2200" spc="4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퐷</a:t>
            </a:r>
            <a:r>
              <a:rPr sz="2200" spc="21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  <a:r>
              <a:rPr sz="2200" spc="9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43874" y="2580579"/>
            <a:ext cx="2203656" cy="62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+</a:t>
            </a:r>
            <a:r>
              <a:rPr sz="1800" spc="2351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positive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40168" y="2657710"/>
            <a:ext cx="1076250" cy="1564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98/100</a:t>
            </a:r>
          </a:p>
          <a:p>
            <a:pPr marL="38734" marR="0">
              <a:lnSpc>
                <a:spcPts val="2144"/>
              </a:lnSpc>
              <a:spcBef>
                <a:spcPts val="5381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2/100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7405" y="3122276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17648" y="3214844"/>
            <a:ext cx="1235196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LOHWGI+CambriaMath"/>
                <a:cs typeface="LOHWGI+CambriaMath"/>
              </a:rPr>
              <a:t>1</a:t>
            </a:r>
            <a:r>
              <a:rPr sz="2200" spc="22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LOHWGI+CambriaMath"/>
                <a:cs typeface="LOHWGI+CambriaMath"/>
              </a:rPr>
              <a:t>98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83050" y="3214844"/>
            <a:ext cx="727951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98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62295" y="3370307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1/1000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2"/>
              <p:cNvSpPr txBox="1"/>
              <p:nvPr/>
            </p:nvSpPr>
            <p:spPr>
              <a:xfrm>
                <a:off x="807475" y="3448600"/>
                <a:ext cx="1840555" cy="28212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198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퐷</a:t>
                </a:r>
                <a:r>
                  <a:rPr sz="220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  <m:r>
                      <a:rPr lang="en-US" altLang="zh-CN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</m:oMath>
                </a14:m>
                <a:r>
                  <a:rPr sz="2200" spc="-57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spc="962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=</a:t>
                </a:r>
              </a:p>
            </p:txBody>
          </p:sp>
        </mc:Choice>
        <mc:Fallback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75" y="3448600"/>
                <a:ext cx="1840555" cy="282129"/>
              </a:xfrm>
              <a:prstGeom prst="rect">
                <a:avLst/>
              </a:prstGeom>
              <a:blipFill rotWithShape="0">
                <a:blip r:embed="rId4"/>
                <a:stretch>
                  <a:fillRect l="-9272" t="-54348" b="-5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 txBox="1"/>
          <p:nvPr/>
        </p:nvSpPr>
        <p:spPr>
          <a:xfrm>
            <a:off x="3488690" y="3426680"/>
            <a:ext cx="627451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87524" y="3612608"/>
            <a:ext cx="2830826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LOHWGI+CambriaMath"/>
                <a:cs typeface="LOHWGI+CambriaMath"/>
              </a:rPr>
              <a:t>1000</a:t>
            </a:r>
            <a:r>
              <a:rPr sz="2200" spc="-18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LOHWGI+CambriaMath"/>
                <a:cs typeface="LOHWGI+CambriaMath"/>
              </a:rPr>
              <a:t>100</a:t>
            </a:r>
            <a:r>
              <a:rPr sz="2200" spc="23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LOHWGI+CambriaMath"/>
                <a:cs typeface="LOHWGI+CambriaMath"/>
              </a:rPr>
              <a:t>100000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5342" y="3647421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-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44254" y="3683362"/>
            <a:ext cx="1955193" cy="281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negative</a:t>
            </a:r>
          </a:p>
          <a:p>
            <a:pPr marL="0" marR="0">
              <a:lnSpc>
                <a:spcPts val="2147"/>
              </a:lnSpc>
              <a:spcBef>
                <a:spcPts val="654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positive</a:t>
            </a:r>
          </a:p>
          <a:p>
            <a:pPr marL="0" marR="0">
              <a:lnSpc>
                <a:spcPts val="2144"/>
              </a:lnSpc>
              <a:spcBef>
                <a:spcPts val="649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MBFIN+CenturyGothic"/>
                <a:cs typeface="IMBFIN+CenturyGothic"/>
              </a:rPr>
              <a:t> </a:t>
            </a: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negative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17"/>
              <p:cNvSpPr txBox="1"/>
              <p:nvPr/>
            </p:nvSpPr>
            <p:spPr>
              <a:xfrm>
                <a:off x="900684" y="4213004"/>
                <a:ext cx="5051300" cy="10259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616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+</a:t>
                </a:r>
                <a:r>
                  <a:rPr sz="2200" spc="97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=</a:t>
                </a:r>
                <a:r>
                  <a:rPr sz="2200" spc="5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퐷</a:t>
                </a:r>
                <a:r>
                  <a:rPr sz="220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spc="-57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57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  <m:r>
                      <a:rPr lang="en-US" altLang="zh-CN" sz="2200" i="1" spc="-57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</m:oMath>
                </a14:m>
                <a:r>
                  <a:rPr lang="en-US" sz="2200" dirty="0" smtClean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 </a:t>
                </a:r>
                <a:r>
                  <a:rPr sz="2200" dirty="0" smtClean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+</a:t>
                </a:r>
                <a:r>
                  <a:rPr sz="2200" spc="-58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spc="25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푃(</a:t>
                </a:r>
                <a:r>
                  <a:rPr sz="2200" i="1" dirty="0">
                    <a:solidFill>
                      <a:srgbClr val="FFFFFF"/>
                    </a:solidFill>
                    <a:latin typeface="UVJPFK+CenturyGothic-Italic"/>
                    <a:cs typeface="UVJPFK+CenturyGothic-Italic"/>
                  </a:rPr>
                  <a:t>Đ</a:t>
                </a:r>
                <a:r>
                  <a:rPr sz="2200" i="1" spc="6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6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</m:oMath>
                </a14:m>
                <a:r>
                  <a:rPr sz="2200" dirty="0" smtClean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+)</a:t>
                </a:r>
                <a:endParaRPr sz="2200" dirty="0">
                  <a:solidFill>
                    <a:srgbClr val="FFFFFF"/>
                  </a:solidFill>
                  <a:latin typeface="LOHWGI+CambriaMath"/>
                  <a:cs typeface="LOHWGI+CambriaMath"/>
                </a:endParaRPr>
              </a:p>
              <a:p>
                <a:pPr marL="265176" marR="0">
                  <a:lnSpc>
                    <a:spcPts val="2198"/>
                  </a:lnSpc>
                  <a:spcBef>
                    <a:spcPts val="3165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1</a:t>
                </a:r>
                <a:r>
                  <a:rPr sz="2200" spc="224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98</a:t>
                </a:r>
                <a:r>
                  <a:rPr sz="2200" spc="327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999</a:t>
                </a:r>
                <a:r>
                  <a:rPr sz="2200" spc="164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5</a:t>
                </a:r>
                <a:r>
                  <a:rPr sz="2200" spc="472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LOHWGI+CambriaMath"/>
                    <a:cs typeface="LOHWGI+CambriaMath"/>
                  </a:rPr>
                  <a:t>5093</a:t>
                </a:r>
              </a:p>
            </p:txBody>
          </p:sp>
        </mc:Choice>
        <mc:Fallback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4" y="4213004"/>
                <a:ext cx="5051300" cy="1025922"/>
              </a:xfrm>
              <a:prstGeom prst="rect">
                <a:avLst/>
              </a:prstGeom>
              <a:blipFill rotWithShape="0">
                <a:blip r:embed="rId5"/>
                <a:stretch>
                  <a:fillRect l="-3382" t="-8929" b="-15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8666099" y="4633195"/>
            <a:ext cx="48142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91730" y="4676121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5/100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45506" y="4781278"/>
            <a:ext cx="132963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999/1000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171690" y="5099158"/>
            <a:ext cx="5235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HPIBSN+CenturyGothic"/>
                <a:cs typeface="HPIBSN+CenturyGothic"/>
              </a:rPr>
              <a:t>Đ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81228" y="5159485"/>
            <a:ext cx="62767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22932" y="5159485"/>
            <a:ext cx="62767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+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595370" y="5159485"/>
            <a:ext cx="627679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=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35736" y="5346031"/>
            <a:ext cx="4448970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</a:t>
            </a:r>
            <a:r>
              <a:rPr sz="2200" spc="-17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</a:t>
            </a:r>
            <a:r>
              <a:rPr sz="2200" spc="20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</a:t>
            </a:r>
            <a:r>
              <a:rPr sz="2200" spc="-1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</a:t>
            </a:r>
            <a:r>
              <a:rPr sz="2200" spc="23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LOHWGI+CambriaMath"/>
                <a:cs typeface="LOHWGI+CambriaMath"/>
              </a:rPr>
              <a:t>100000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491730" y="5587169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95/100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675878" y="5700859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MBFIN+CenturyGothic"/>
                <a:cs typeface="IMBFIN+CenturyGothic"/>
              </a:rPr>
              <a:t>-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4907" y="805576"/>
            <a:ext cx="7118257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HNOLB+CenturyGothic"/>
                <a:cs typeface="IHNOLB+CenturyGothic"/>
              </a:rPr>
              <a:t>NEUROLOGICAL</a:t>
            </a:r>
            <a:r>
              <a:rPr sz="4000" spc="54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4000">
                <a:solidFill>
                  <a:srgbClr val="FFFFFF"/>
                </a:solidFill>
                <a:latin typeface="IHNOLB+CenturyGothic"/>
                <a:cs typeface="IHNOLB+CenturyGothic"/>
              </a:rPr>
              <a:t>DISEASE:</a:t>
            </a:r>
          </a:p>
          <a:p>
            <a:pPr marL="3958462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HNOLB+CenturyGothic"/>
                <a:cs typeface="IHNOLB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49982" y="2321772"/>
            <a:ext cx="535737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98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683666" y="2391412"/>
                <a:ext cx="2071035" cy="3206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453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EHINVQ+ArialMT"/>
                    <a:cs typeface="EHINVQ+ArialMT"/>
                  </a:rPr>
                  <a:t>•</a:t>
                </a:r>
                <a:r>
                  <a:rPr sz="2200" spc="48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푃</a:t>
                </a:r>
                <a:r>
                  <a:rPr sz="2200" spc="416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퐷</a:t>
                </a:r>
                <a:r>
                  <a:rPr sz="220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</m:oMath>
                </a14:m>
                <a:r>
                  <a:rPr sz="2200" dirty="0" smtClean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+</a:t>
                </a:r>
                <a:r>
                  <a:rPr sz="2200" spc="974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=</a:t>
                </a: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66" y="2391412"/>
                <a:ext cx="2071035" cy="320601"/>
              </a:xfrm>
              <a:prstGeom prst="rect">
                <a:avLst/>
              </a:prstGeom>
              <a:blipFill rotWithShape="0">
                <a:blip r:embed="rId3"/>
                <a:stretch>
                  <a:fillRect l="-8235" t="-33962" b="-50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7440168" y="2580579"/>
            <a:ext cx="3524131" cy="69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3705" marR="0">
              <a:lnSpc>
                <a:spcPts val="214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+</a:t>
            </a:r>
            <a:r>
              <a:rPr sz="1800" spc="2351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positive</a:t>
            </a:r>
          </a:p>
          <a:p>
            <a:pPr marL="0" marR="0">
              <a:lnSpc>
                <a:spcPts val="60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98/100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12238" y="2625049"/>
            <a:ext cx="1013772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15998" y="2882604"/>
            <a:ext cx="771864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5093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3666" y="2952244"/>
            <a:ext cx="1554399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EHINVQ+ArialMT"/>
                <a:cs typeface="EHIN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  <a:r>
              <a:rPr sz="2200" spc="9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5601" y="3185881"/>
            <a:ext cx="1013772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7405" y="3122276"/>
            <a:ext cx="51301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62295" y="3370307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1/1000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78903" y="3607162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2/100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05342" y="3647421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74008" y="3693380"/>
            <a:ext cx="1387323" cy="1289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847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98</a:t>
            </a:r>
          </a:p>
          <a:p>
            <a:pPr marL="0" marR="0">
              <a:lnSpc>
                <a:spcPts val="2202"/>
              </a:lnSpc>
              <a:spcBef>
                <a:spcPts val="185"/>
              </a:spcBef>
              <a:spcAft>
                <a:spcPct val="0"/>
              </a:spcAft>
            </a:pPr>
            <a:r>
              <a:rPr sz="2200" spc="-61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  <a:p>
            <a:pPr marL="153923" marR="0">
              <a:lnSpc>
                <a:spcPts val="2198"/>
              </a:lnSpc>
              <a:spcBef>
                <a:spcPts val="69"/>
              </a:spcBef>
              <a:spcAft>
                <a:spcPct val="0"/>
              </a:spcAft>
            </a:pPr>
            <a:r>
              <a:rPr sz="2200" spc="-41">
                <a:solidFill>
                  <a:srgbClr val="FFFFFF"/>
                </a:solidFill>
                <a:latin typeface="CDJOEC+CambriaMath"/>
                <a:cs typeface="CDJOEC+CambriaMath"/>
              </a:rPr>
              <a:t>5093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44254" y="3683362"/>
            <a:ext cx="1955193" cy="281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negative</a:t>
            </a:r>
          </a:p>
          <a:p>
            <a:pPr marL="0" marR="0">
              <a:lnSpc>
                <a:spcPts val="2147"/>
              </a:lnSpc>
              <a:spcBef>
                <a:spcPts val="6542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False</a:t>
            </a:r>
            <a:r>
              <a:rPr sz="1800" spc="-1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positive</a:t>
            </a:r>
          </a:p>
          <a:p>
            <a:pPr marL="0" marR="0">
              <a:lnSpc>
                <a:spcPts val="2144"/>
              </a:lnSpc>
              <a:spcBef>
                <a:spcPts val="6498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True</a:t>
            </a:r>
            <a:r>
              <a:rPr sz="1800" spc="20">
                <a:solidFill>
                  <a:srgbClr val="FFFFFF"/>
                </a:solidFill>
                <a:latin typeface="IHNOLB+CenturyGothic"/>
                <a:cs typeface="IHNOLB+CenturyGothic"/>
              </a:rPr>
              <a:t> </a:t>
            </a: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negative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17"/>
              <p:cNvSpPr txBox="1"/>
              <p:nvPr/>
            </p:nvSpPr>
            <p:spPr>
              <a:xfrm>
                <a:off x="2360422" y="3911312"/>
                <a:ext cx="1439744" cy="67967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198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퐷</a:t>
                </a:r>
                <a:r>
                  <a:rPr sz="2200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∩</m:t>
                    </m:r>
                  </m:oMath>
                </a14:m>
                <a:r>
                  <a:rPr sz="2200" dirty="0" smtClean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+</a:t>
                </a:r>
                <a:endParaRPr sz="2200" dirty="0">
                  <a:solidFill>
                    <a:srgbClr val="FFFFFF"/>
                  </a:solidFill>
                  <a:latin typeface="CDJOEC+CambriaMath"/>
                  <a:cs typeface="CDJOEC+CambriaMath"/>
                </a:endParaRPr>
              </a:p>
              <a:p>
                <a:pPr marL="257555" marR="0">
                  <a:lnSpc>
                    <a:spcPts val="2198"/>
                  </a:lnSpc>
                  <a:spcBef>
                    <a:spcPts val="933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푃</a:t>
                </a:r>
                <a:r>
                  <a:rPr sz="2200" spc="41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CDJOEC+CambriaMath"/>
                    <a:cs typeface="CDJOEC+CambriaMath"/>
                  </a:rPr>
                  <a:t>+</a:t>
                </a:r>
              </a:p>
            </p:txBody>
          </p:sp>
        </mc:Choice>
        <mc:Fallback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2" y="3911312"/>
                <a:ext cx="1439744" cy="679673"/>
              </a:xfrm>
              <a:prstGeom prst="rect">
                <a:avLst/>
              </a:prstGeom>
              <a:blipFill rotWithShape="0">
                <a:blip r:embed="rId4"/>
                <a:stretch>
                  <a:fillRect l="-11864" t="-22523"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1087526" y="4123148"/>
            <a:ext cx="1615359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푃</a:t>
            </a:r>
            <a:r>
              <a:rPr sz="2200" spc="41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퐷</a:t>
            </a:r>
            <a:r>
              <a:rPr sz="2200" spc="20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+</a:t>
            </a:r>
            <a:r>
              <a:rPr sz="2200" spc="9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73526" y="4123148"/>
            <a:ext cx="627451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874008" y="4587572"/>
            <a:ext cx="1388381" cy="69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2"/>
              </a:lnSpc>
              <a:spcBef>
                <a:spcPct val="0"/>
              </a:spcBef>
              <a:spcAft>
                <a:spcPct val="0"/>
              </a:spcAft>
            </a:pPr>
            <a:r>
              <a:rPr sz="2200" spc="-61">
                <a:solidFill>
                  <a:srgbClr val="FFFFFF"/>
                </a:solidFill>
                <a:latin typeface="CDJOEC+CambriaMath"/>
                <a:cs typeface="CDJOEC+CambriaMath"/>
              </a:rPr>
              <a:t>100000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666099" y="4633195"/>
            <a:ext cx="481421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+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491730" y="4676121"/>
            <a:ext cx="94956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5/100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445506" y="4781278"/>
            <a:ext cx="132963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999/1000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71690" y="5099158"/>
            <a:ext cx="5235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AAPNRC+CenturyGothic"/>
                <a:cs typeface="AAPNRC+CenturyGothic"/>
              </a:rPr>
              <a:t>Đ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316226" y="5229826"/>
            <a:ext cx="1686047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CDJOEC+CambriaMath"/>
                <a:cs typeface="CDJOEC+CambriaMath"/>
              </a:rPr>
              <a:t>=</a:t>
            </a:r>
            <a:r>
              <a:rPr sz="22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31">
                <a:solidFill>
                  <a:srgbClr val="FFFFFF"/>
                </a:solidFill>
                <a:latin typeface="CDJOEC+CambriaMath"/>
                <a:cs typeface="CDJOEC+CambriaMath"/>
              </a:rPr>
              <a:t>0.01924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491730" y="5587169"/>
            <a:ext cx="1076250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95/100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675878" y="5700859"/>
            <a:ext cx="418802" cy="61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4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IHNOLB+CenturyGothic"/>
                <a:cs typeface="IHNOLB+CenturyGothic"/>
              </a:rPr>
              <a:t>-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94199" y="1079600"/>
            <a:ext cx="7496402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OJVMB+CenturyGothic"/>
                <a:cs typeface="IOJVMB+CenturyGothic"/>
              </a:rPr>
              <a:t>INDEPENDENCE</a:t>
            </a:r>
            <a:r>
              <a:rPr sz="4000" spc="36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4000">
                <a:solidFill>
                  <a:srgbClr val="FFFFFF"/>
                </a:solidFill>
                <a:latin typeface="IOJVMB+CenturyGothic"/>
                <a:cs typeface="IOJVMB+CenturyGothic"/>
              </a:rPr>
              <a:t>OF</a:t>
            </a:r>
            <a:r>
              <a:rPr sz="4000" spc="-1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4000">
                <a:solidFill>
                  <a:srgbClr val="FFFFFF"/>
                </a:solidFill>
                <a:latin typeface="IOJVMB+CenturyGothic"/>
                <a:cs typeface="IOJVMB+CenturyGothic"/>
              </a:rPr>
              <a:t>EVENTS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6784482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PEIILG+ArialMT"/>
                <a:cs typeface="PEIILG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2">
                <a:solidFill>
                  <a:srgbClr val="FFFFFF"/>
                </a:solidFill>
                <a:latin typeface="IOJVMB+CenturyGothic"/>
                <a:cs typeface="IOJVMB+CenturyGothic"/>
              </a:rPr>
              <a:t>To</a:t>
            </a:r>
            <a:r>
              <a:rPr sz="2200" spc="25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determine</a:t>
            </a:r>
            <a:r>
              <a:rPr sz="2200" spc="-2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IOJVMB+CenturyGothic"/>
                <a:cs typeface="IOJVMB+CenturyGothic"/>
              </a:rPr>
              <a:t>if</a:t>
            </a:r>
            <a:r>
              <a:rPr sz="2200" spc="-29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2 events</a:t>
            </a:r>
            <a:r>
              <a:rPr sz="2200" spc="-4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are independent: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96663" y="3495835"/>
            <a:ext cx="3017217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For events</a:t>
            </a:r>
            <a:r>
              <a:rPr sz="2200" spc="-40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A and</a:t>
            </a:r>
            <a:r>
              <a:rPr sz="2200" spc="12">
                <a:solidFill>
                  <a:srgbClr val="FFFFFF"/>
                </a:solidFill>
                <a:latin typeface="IOJVMB+CenturyGothic"/>
                <a:cs typeface="IOJVMB+CenturyGothic"/>
              </a:rPr>
              <a:t> </a:t>
            </a:r>
            <a:r>
              <a:rPr sz="2200">
                <a:solidFill>
                  <a:srgbClr val="FFFFFF"/>
                </a:solidFill>
                <a:latin typeface="IOJVMB+CenturyGothic"/>
                <a:cs typeface="IOJVMB+CenturyGothic"/>
              </a:rPr>
              <a:t>B: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5206" y="4326513"/>
            <a:ext cx="7016320" cy="1102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84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P(A</a:t>
            </a:r>
            <a:r>
              <a:rPr sz="3200" b="1" spc="-108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WMRFNO+TimesNewRomanPS-BoldMT"/>
                <a:cs typeface="WMRFNO+TimesNewRomanPS-BoldMT"/>
              </a:rPr>
              <a:t>ǀ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B) = P(A)</a:t>
            </a:r>
            <a:r>
              <a:rPr sz="3200" b="1" spc="-21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OR P(B</a:t>
            </a:r>
            <a:r>
              <a:rPr sz="3200" b="1" spc="10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WMRFNO+TimesNewRomanPS-BoldMT"/>
                <a:cs typeface="WMRFNO+TimesNewRomanPS-BoldMT"/>
              </a:rPr>
              <a:t>ǀ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A)</a:t>
            </a:r>
            <a:r>
              <a:rPr sz="3200" b="1" spc="-22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=</a:t>
            </a:r>
            <a:r>
              <a:rPr sz="3200" b="1" spc="14">
                <a:solidFill>
                  <a:srgbClr val="FFFFFF"/>
                </a:solidFill>
                <a:latin typeface="LAHSMO+CenturyGothic-Bold"/>
                <a:cs typeface="LAHSMO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LAHSMO+CenturyGothic-Bold"/>
                <a:cs typeface="LAHSMO+CenturyGothic-Bold"/>
              </a:rPr>
              <a:t>P(B)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77989" y="1079600"/>
            <a:ext cx="489899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RSNUUK+CenturyGothic"/>
                <a:cs typeface="RSNUUK+CenturyGothic"/>
              </a:rPr>
              <a:t>BAYES’</a:t>
            </a:r>
            <a:r>
              <a:rPr sz="4000" spc="27">
                <a:solidFill>
                  <a:srgbClr val="FFFFFF"/>
                </a:solidFill>
                <a:latin typeface="RSNUUK+CenturyGothic"/>
                <a:cs typeface="RSNUUK+CenturyGothic"/>
              </a:rPr>
              <a:t> </a:t>
            </a:r>
            <a:r>
              <a:rPr sz="4000">
                <a:solidFill>
                  <a:srgbClr val="FFFFFF"/>
                </a:solidFill>
                <a:latin typeface="RSNUUK+CenturyGothic"/>
                <a:cs typeface="RSNUUK+CenturyGothic"/>
              </a:rPr>
              <a:t>THEOREM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046844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ANMJEV+ArialMT"/>
                <a:cs typeface="ANMJEV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an equation</a:t>
            </a:r>
            <a:r>
              <a:rPr sz="2200" spc="-17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that allows us to</a:t>
            </a:r>
            <a:r>
              <a:rPr sz="2200" spc="-11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manipulate</a:t>
            </a:r>
            <a:r>
              <a:rPr sz="2200" spc="-36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conditional</a:t>
            </a:r>
            <a:r>
              <a:rPr sz="2200" spc="-36">
                <a:solidFill>
                  <a:srgbClr val="FFFFFF"/>
                </a:solidFill>
                <a:latin typeface="KCPVHI+CenturyGothic"/>
                <a:cs typeface="KCPVHI+CenturyGothic"/>
              </a:rPr>
              <a:t> </a:t>
            </a:r>
            <a:r>
              <a:rPr sz="2200">
                <a:solidFill>
                  <a:srgbClr val="FFFFFF"/>
                </a:solidFill>
                <a:latin typeface="KCPVHI+CenturyGothic"/>
                <a:cs typeface="KCPVHI+CenturyGothic"/>
              </a:rPr>
              <a:t>probabilities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5682" y="1079600"/>
            <a:ext cx="875314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AIAWQU+CenturyGothic"/>
                <a:cs typeface="AIAWQU+CenturyGothic"/>
              </a:rPr>
              <a:t>HUMAN</a:t>
            </a:r>
            <a:r>
              <a:rPr sz="4000" spc="37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4000">
                <a:solidFill>
                  <a:srgbClr val="FFFFFF"/>
                </a:solidFill>
                <a:latin typeface="AIAWQU+CenturyGothic"/>
                <a:cs typeface="AIAWQU+CenturyGothic"/>
              </a:rPr>
              <a:t>CONE</a:t>
            </a:r>
            <a:r>
              <a:rPr sz="4000" spc="2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4000">
                <a:solidFill>
                  <a:srgbClr val="FFFFFF"/>
                </a:solidFill>
                <a:latin typeface="AIAWQU+CenturyGothic"/>
                <a:cs typeface="AIAWQU+CenturyGothic"/>
              </a:rPr>
              <a:t>CELLS: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0624"/>
            <a:ext cx="2337756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Experiment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44" y="2598395"/>
            <a:ext cx="9664681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 smtClean="0">
                <a:solidFill>
                  <a:srgbClr val="FFFFFF"/>
                </a:solidFill>
                <a:latin typeface="AIAWQU+CenturyGothic"/>
                <a:cs typeface="AIAWQU+CenturyGothic"/>
              </a:rPr>
              <a:t>he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act of</a:t>
            </a:r>
            <a:r>
              <a:rPr sz="2400" spc="-22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picking</a:t>
            </a:r>
            <a:r>
              <a:rPr sz="2400" spc="-41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a</a:t>
            </a:r>
            <a:r>
              <a:rPr sz="2400" spc="-12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random cell</a:t>
            </a:r>
            <a:r>
              <a:rPr sz="2400" spc="-22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and observing</a:t>
            </a:r>
            <a:r>
              <a:rPr sz="2400" spc="-52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spc="11" dirty="0">
                <a:solidFill>
                  <a:srgbClr val="FFFFFF"/>
                </a:solidFill>
                <a:latin typeface="AIAWQU+CenturyGothic"/>
                <a:cs typeface="AIAWQU+CenturyGothic"/>
              </a:rPr>
              <a:t>its</a:t>
            </a:r>
            <a:r>
              <a:rPr sz="2400" spc="-34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color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3294" y="2928129"/>
            <a:ext cx="228019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absorbance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378930"/>
            <a:ext cx="2557212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Simple Event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744" y="3776702"/>
            <a:ext cx="10001209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 smtClean="0">
                <a:solidFill>
                  <a:srgbClr val="FFFFFF"/>
                </a:solidFill>
                <a:latin typeface="AIAWQU+CenturyGothic"/>
                <a:cs typeface="AIAWQU+CenturyGothic"/>
              </a:rPr>
              <a:t>the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act of</a:t>
            </a:r>
            <a:r>
              <a:rPr sz="2400" spc="-22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picking</a:t>
            </a:r>
            <a:r>
              <a:rPr sz="2400" spc="-41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a</a:t>
            </a:r>
            <a:r>
              <a:rPr sz="2400" spc="-12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red</a:t>
            </a:r>
            <a:r>
              <a:rPr sz="2400" spc="11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absorbing</a:t>
            </a:r>
            <a:r>
              <a:rPr sz="2400" spc="-29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cone cell,</a:t>
            </a:r>
            <a:r>
              <a:rPr sz="2400" spc="-16" dirty="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AIAWQU+CenturyGothic"/>
                <a:cs typeface="AIAWQU+CenturyGothic"/>
              </a:rPr>
              <a:t>for example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240" y="4228179"/>
            <a:ext cx="1484316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Event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4744" y="4626247"/>
            <a:ext cx="11143990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the act of</a:t>
            </a:r>
            <a:r>
              <a:rPr sz="2400" spc="-19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picking</a:t>
            </a:r>
            <a:r>
              <a:rPr sz="2400" spc="-38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</a:t>
            </a:r>
            <a:r>
              <a:rPr sz="2400" spc="-12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cell</a:t>
            </a:r>
            <a:r>
              <a:rPr sz="2400" spc="-10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absorbing</a:t>
            </a:r>
            <a:r>
              <a:rPr sz="2400" spc="-26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cool toned colors</a:t>
            </a:r>
            <a:r>
              <a:rPr sz="2400" spc="1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(blue cone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3294" y="4955431"/>
            <a:ext cx="6816877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cells and green cone cells),</a:t>
            </a:r>
            <a:r>
              <a:rPr sz="2400" spc="3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for 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5406485"/>
            <a:ext cx="2838948" cy="82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Sample</a:t>
            </a:r>
            <a:r>
              <a:rPr sz="2400" b="1" spc="10">
                <a:solidFill>
                  <a:srgbClr val="FFFFFF"/>
                </a:solidFill>
                <a:latin typeface="NCWHBA+CenturyGothic-Bold"/>
                <a:cs typeface="NCWHBA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NCWHBA+CenturyGothic-Bold"/>
                <a:cs typeface="NCWHBA+CenturyGothic-Bold"/>
              </a:rPr>
              <a:t>Space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34744" y="5804552"/>
            <a:ext cx="7265588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LHCUKK+ArialMT"/>
                <a:cs typeface="LHCUKK+ArialMT"/>
              </a:rPr>
              <a:t>•</a:t>
            </a:r>
            <a:r>
              <a:rPr sz="2400" spc="35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A red, blue,</a:t>
            </a:r>
            <a:r>
              <a:rPr sz="2400" spc="-11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or green absorbing</a:t>
            </a:r>
            <a:r>
              <a:rPr sz="2400" spc="-13">
                <a:solidFill>
                  <a:srgbClr val="FFFFFF"/>
                </a:solidFill>
                <a:latin typeface="AIAWQU+CenturyGothic"/>
                <a:cs typeface="AIAWQU+CenturyGothic"/>
              </a:rPr>
              <a:t> </a:t>
            </a:r>
            <a:r>
              <a:rPr sz="2400">
                <a:solidFill>
                  <a:srgbClr val="FFFFFF"/>
                </a:solidFill>
                <a:latin typeface="AIAWQU+CenturyGothic"/>
                <a:cs typeface="AIAWQU+CenturyGothic"/>
              </a:rPr>
              <a:t>cone cell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273" y="1079600"/>
            <a:ext cx="529262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LMHCBU+CenturyGothic"/>
                <a:cs typeface="LMHCBU+CenturyGothic"/>
              </a:rPr>
              <a:t>CANCER</a:t>
            </a:r>
            <a:r>
              <a:rPr sz="4000" spc="23">
                <a:solidFill>
                  <a:srgbClr val="FFFFFF"/>
                </a:solidFill>
                <a:latin typeface="LMHCBU+CenturyGothic"/>
                <a:cs typeface="LMHCBU+CenturyGothic"/>
              </a:rPr>
              <a:t> </a:t>
            </a:r>
            <a:r>
              <a:rPr sz="4000">
                <a:solidFill>
                  <a:srgbClr val="FFFFFF"/>
                </a:solidFill>
                <a:latin typeface="LMHCBU+CenturyGothic"/>
                <a:cs typeface="LMHCBU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7023"/>
            <a:ext cx="4183875" cy="82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P(A) = P(cancer) = 0.01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62403"/>
            <a:ext cx="6648028" cy="82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P(B|A) = P(positive</a:t>
            </a:r>
            <a:r>
              <a:rPr sz="2400" spc="-30">
                <a:solidFill>
                  <a:srgbClr val="FFFFFF"/>
                </a:solidFill>
                <a:latin typeface="LMHCBU+CenturyGothic"/>
                <a:cs typeface="LMHCBU+CenturyGothic"/>
              </a:rPr>
              <a:t> </a:t>
            </a:r>
            <a:r>
              <a:rPr sz="2400">
                <a:solidFill>
                  <a:srgbClr val="FFFFFF"/>
                </a:solidFill>
                <a:latin typeface="LMHCBU+CenturyGothic"/>
                <a:cs typeface="LMHCBU+CenturyGothic"/>
              </a:rPr>
              <a:t>test|cancer) = 0.9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118629"/>
            <a:ext cx="7381700" cy="833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QINJNQ+CenturyGothic"/>
                <a:cs typeface="QINJNQ+CenturyGothic"/>
              </a:rPr>
              <a:t>P(B|Ā) = P(positive</a:t>
            </a:r>
            <a:r>
              <a:rPr sz="2400" spc="-29" dirty="0">
                <a:solidFill>
                  <a:srgbClr val="FFFFFF"/>
                </a:solidFill>
                <a:latin typeface="QINJNQ+CenturyGothic"/>
                <a:cs typeface="QINJNQ+CenturyGothic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LMHCBU+CenturyGothic"/>
                <a:cs typeface="LMHCBU+CenturyGothic"/>
              </a:rPr>
              <a:t>test|no</a:t>
            </a:r>
            <a:r>
              <a:rPr sz="2400" dirty="0">
                <a:solidFill>
                  <a:srgbClr val="FFFFFF"/>
                </a:solidFill>
                <a:latin typeface="LMHCBU+CenturyGothic"/>
                <a:cs typeface="LMHCBU+CenturyGothic"/>
              </a:rPr>
              <a:t> cancer) = 0.08</a:t>
            </a:r>
          </a:p>
          <a:p>
            <a:pPr marL="0" marR="0">
              <a:lnSpc>
                <a:spcPts val="2859"/>
              </a:lnSpc>
              <a:spcBef>
                <a:spcPts val="740"/>
              </a:spcBef>
              <a:spcAft>
                <a:spcPct val="0"/>
              </a:spcAft>
            </a:pPr>
            <a:r>
              <a:rPr sz="2400" dirty="0">
                <a:solidFill>
                  <a:srgbClr val="FFFFFF"/>
                </a:solidFill>
                <a:latin typeface="RNPMFV+ArialMT"/>
                <a:cs typeface="RNPMFV+ArialMT"/>
              </a:rPr>
              <a:t>•</a:t>
            </a:r>
            <a:r>
              <a:rPr sz="24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LMHCBU+CenturyGothic"/>
                <a:cs typeface="LMHCBU+CenturyGothic"/>
              </a:rPr>
              <a:t>P(A|B) = P(</a:t>
            </a:r>
            <a:r>
              <a:rPr sz="2400" dirty="0" err="1">
                <a:solidFill>
                  <a:srgbClr val="FFFFFF"/>
                </a:solidFill>
                <a:latin typeface="LMHCBU+CenturyGothic"/>
                <a:cs typeface="LMHCBU+CenturyGothic"/>
              </a:rPr>
              <a:t>cancer|positive</a:t>
            </a:r>
            <a:r>
              <a:rPr sz="2400" spc="-19" dirty="0">
                <a:solidFill>
                  <a:srgbClr val="FFFFFF"/>
                </a:solidFill>
                <a:latin typeface="LMHCBU+CenturyGothic"/>
                <a:cs typeface="LMHCBU+CenturyGothic"/>
              </a:rPr>
              <a:t> </a:t>
            </a:r>
            <a:r>
              <a:rPr sz="2400" dirty="0">
                <a:solidFill>
                  <a:srgbClr val="FFFFFF"/>
                </a:solidFill>
                <a:latin typeface="LMHCBU+CenturyGothic"/>
                <a:cs typeface="LMHCBU+CenturyGothic"/>
              </a:rPr>
              <a:t>test) = </a:t>
            </a:r>
            <a:r>
              <a:rPr lang="zh-CN" altLang="en-US" sz="2400" dirty="0" smtClean="0">
                <a:solidFill>
                  <a:srgbClr val="FFFFFF"/>
                </a:solidFill>
                <a:latin typeface="LMHCBU+CenturyGothic"/>
                <a:cs typeface="LMHCBU+CenturyGothic"/>
              </a:rPr>
              <a:t>？</a:t>
            </a:r>
            <a:endParaRPr sz="2400" dirty="0">
              <a:solidFill>
                <a:srgbClr val="FFFFFF"/>
              </a:solidFill>
              <a:latin typeface="LMHCBU+CenturyGothic"/>
              <a:cs typeface="LMHCBU+CenturyGothic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7435" y="2905013"/>
            <a:ext cx="7515832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EBJOB+CenturyGothic"/>
                <a:cs typeface="JEBJOB+CenturyGothic"/>
              </a:rPr>
              <a:t>PROBABILITY</a:t>
            </a:r>
            <a:r>
              <a:rPr sz="4000" spc="26">
                <a:solidFill>
                  <a:srgbClr val="FFFFFF"/>
                </a:solidFill>
                <a:latin typeface="JEBJOB+CenturyGothic"/>
                <a:cs typeface="JEBJOB+CenturyGothic"/>
              </a:rPr>
              <a:t> </a:t>
            </a:r>
            <a:r>
              <a:rPr sz="4000">
                <a:solidFill>
                  <a:srgbClr val="FFFFFF"/>
                </a:solidFill>
                <a:latin typeface="JEBJOB+CenturyGothic"/>
                <a:cs typeface="JEBJOB+CenturyGothic"/>
              </a:rPr>
              <a:t>DISTRIBUTIONS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7435" y="1079600"/>
            <a:ext cx="7516842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LLJIQ+CenturyGothic"/>
                <a:cs typeface="KLLJIQ+CenturyGothic"/>
              </a:rPr>
              <a:t>PROBABILITY</a:t>
            </a:r>
            <a:r>
              <a:rPr sz="4000" spc="23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4000">
                <a:solidFill>
                  <a:srgbClr val="FFFFFF"/>
                </a:solidFill>
                <a:latin typeface="KLLJIQ+CenturyGothic"/>
                <a:cs typeface="KLLJIQ+CenturyGothic"/>
              </a:rPr>
              <a:t>DISTRIBUTIONS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179001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Variable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44" y="2577431"/>
            <a:ext cx="7950491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A characteristic</a:t>
            </a:r>
            <a:r>
              <a:rPr sz="2000" spc="-26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that</a:t>
            </a:r>
            <a:r>
              <a:rPr sz="2000" spc="-3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can be</a:t>
            </a:r>
            <a:r>
              <a:rPr sz="2000" spc="-22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measured</a:t>
            </a:r>
            <a:r>
              <a:rPr sz="2000" spc="-31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or categorized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976151"/>
            <a:ext cx="303470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Random</a:t>
            </a:r>
            <a:r>
              <a:rPr sz="2200" spc="16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Variable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3344257"/>
            <a:ext cx="3589451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Determined</a:t>
            </a:r>
            <a:r>
              <a:rPr sz="2000" spc="-44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by chance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240" y="3742723"/>
            <a:ext cx="1057770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Every</a:t>
            </a:r>
            <a:r>
              <a:rPr sz="2200" spc="-1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random variable</a:t>
            </a:r>
            <a:r>
              <a:rPr sz="2200" spc="-37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has a corresponding</a:t>
            </a:r>
            <a:r>
              <a:rPr sz="2200" spc="-20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probability</a:t>
            </a:r>
            <a:r>
              <a:rPr sz="2200" spc="-3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200">
                <a:solidFill>
                  <a:srgbClr val="FFFFFF"/>
                </a:solidFill>
                <a:latin typeface="KLLJIQ+CenturyGothic"/>
                <a:cs typeface="KLLJIQ+CenturyGothic"/>
              </a:rPr>
              <a:t>distribution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4111210"/>
            <a:ext cx="10019723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VSKENP+ArialMT"/>
                <a:cs typeface="VSKENP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Probability</a:t>
            </a:r>
            <a:r>
              <a:rPr sz="2000" spc="-33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distribution</a:t>
            </a:r>
            <a:r>
              <a:rPr sz="2000" spc="-40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describes</a:t>
            </a:r>
            <a:r>
              <a:rPr sz="2000" spc="-12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the</a:t>
            </a:r>
            <a:r>
              <a:rPr sz="2000" spc="-41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behavior</a:t>
            </a:r>
            <a:r>
              <a:rPr sz="2000" spc="-31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the</a:t>
            </a:r>
            <a:r>
              <a:rPr sz="2000" spc="-28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random</a:t>
            </a:r>
            <a:r>
              <a:rPr sz="2000" spc="-12">
                <a:solidFill>
                  <a:srgbClr val="FFFFFF"/>
                </a:solidFill>
                <a:latin typeface="KLLJIQ+CenturyGothic"/>
                <a:cs typeface="KLLJIQ+CenturyGothic"/>
              </a:rPr>
              <a:t> </a:t>
            </a:r>
            <a:r>
              <a:rPr sz="2000">
                <a:solidFill>
                  <a:srgbClr val="FFFFFF"/>
                </a:solidFill>
                <a:latin typeface="KLLJIQ+CenturyGothic"/>
                <a:cs typeface="KLLJIQ+CenturyGothic"/>
              </a:rPr>
              <a:t>variable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03443" y="1079600"/>
            <a:ext cx="656947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THMVO+CenturyGothic"/>
                <a:cs typeface="MTHMVO+CenturyGothic"/>
              </a:rPr>
              <a:t>BINOMIAL</a:t>
            </a:r>
            <a:r>
              <a:rPr sz="4000" spc="4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4000">
                <a:solidFill>
                  <a:srgbClr val="FFFFFF"/>
                </a:solidFill>
                <a:latin typeface="MTHMVO+CenturyGothic"/>
                <a:cs typeface="MTHMVO+CenturyGothic"/>
              </a:rPr>
              <a:t>DISTRIBUTION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175797"/>
            <a:ext cx="1196944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describes the</a:t>
            </a:r>
            <a:r>
              <a:rPr sz="2200" spc="-2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distribution</a:t>
            </a:r>
            <a:r>
              <a:rPr sz="2200" spc="-29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of outcomes from a series</a:t>
            </a:r>
            <a:r>
              <a:rPr sz="2200" spc="-24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of trials</a:t>
            </a:r>
            <a:r>
              <a:rPr sz="2200" spc="-3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where each trial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2444021"/>
            <a:ext cx="3835939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meets</a:t>
            </a:r>
            <a:r>
              <a:rPr sz="2200" spc="-1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certain</a:t>
            </a:r>
            <a:r>
              <a:rPr sz="2200" spc="-2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conditions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2834659"/>
            <a:ext cx="11037661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That</a:t>
            </a:r>
            <a:r>
              <a:rPr sz="2200" spc="1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is,</a:t>
            </a:r>
            <a:r>
              <a:rPr sz="2200" spc="-29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MTHMVO+CenturyGothic"/>
                <a:cs typeface="MTHMVO+CenturyGothic"/>
              </a:rPr>
              <a:t>it</a:t>
            </a:r>
            <a:r>
              <a:rPr sz="2200" spc="-2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describes the probability</a:t>
            </a:r>
            <a:r>
              <a:rPr sz="2200" spc="-3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200" spc="3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IMBVBV+CenturyGothic-Bold"/>
                <a:cs typeface="IMBVBV+CenturyGothic-Bold"/>
              </a:rPr>
              <a:t>X</a:t>
            </a:r>
            <a:r>
              <a:rPr sz="2200" b="1" spc="6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successes </a:t>
            </a:r>
            <a:r>
              <a:rPr sz="2200" spc="14">
                <a:solidFill>
                  <a:srgbClr val="FFFFFF"/>
                </a:solidFill>
                <a:latin typeface="MTHMVO+CenturyGothic"/>
                <a:cs typeface="MTHMVO+CenturyGothic"/>
              </a:rPr>
              <a:t>in</a:t>
            </a:r>
            <a:r>
              <a:rPr sz="2200" spc="-26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 b="1">
                <a:solidFill>
                  <a:srgbClr val="FFFFFF"/>
                </a:solidFill>
                <a:latin typeface="IMBVBV+CenturyGothic-Bold"/>
                <a:cs typeface="IMBVBV+CenturyGothic-Bold"/>
              </a:rPr>
              <a:t>n</a:t>
            </a:r>
            <a:r>
              <a:rPr sz="2200" b="1" spc="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trials,</a:t>
            </a:r>
            <a:r>
              <a:rPr sz="2200" spc="-1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given</a:t>
            </a:r>
            <a:r>
              <a:rPr sz="2200" spc="-4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200">
                <a:solidFill>
                  <a:srgbClr val="FFFFFF"/>
                </a:solidFill>
                <a:latin typeface="MTHMVO+CenturyGothic"/>
                <a:cs typeface="MTHMVO+CenturyGothic"/>
              </a:rPr>
              <a:t>that: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44" y="3176617"/>
            <a:ext cx="10318029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Each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</a:t>
            </a:r>
            <a:r>
              <a:rPr sz="2000" spc="-2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has</a:t>
            </a:r>
            <a:r>
              <a:rPr sz="2000" spc="-1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a</a:t>
            </a:r>
            <a:r>
              <a:rPr sz="2000" spc="-12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binary</a:t>
            </a:r>
            <a:r>
              <a:rPr sz="2000" spc="-1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outcome</a:t>
            </a:r>
            <a:r>
              <a:rPr sz="2000" spc="-3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spc="-12">
                <a:solidFill>
                  <a:srgbClr val="FFFFFF"/>
                </a:solidFill>
                <a:latin typeface="MTHMVO+CenturyGothic"/>
                <a:cs typeface="MTHMVO+CenturyGothic"/>
              </a:rPr>
              <a:t>(One</a:t>
            </a:r>
            <a:r>
              <a:rPr sz="2000" spc="4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 the</a:t>
            </a:r>
            <a:r>
              <a:rPr sz="2000" spc="-4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two</a:t>
            </a:r>
            <a:r>
              <a:rPr sz="2000" spc="-3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outcomes</a:t>
            </a:r>
            <a:r>
              <a:rPr sz="2000" spc="-5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is labeled</a:t>
            </a:r>
            <a:r>
              <a:rPr sz="2000" spc="-3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63294" y="3420456"/>
            <a:ext cx="1601147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‘success’)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4744" y="3728305"/>
            <a:ext cx="8936289" cy="990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The probability</a:t>
            </a:r>
            <a:r>
              <a:rPr sz="2000" spc="-4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 success</a:t>
            </a:r>
            <a:r>
              <a:rPr sz="2000" spc="-37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is known and constant</a:t>
            </a:r>
            <a:r>
              <a:rPr sz="2000" spc="-2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over</a:t>
            </a:r>
            <a:r>
              <a:rPr sz="2000" spc="-28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all</a:t>
            </a:r>
            <a:r>
              <a:rPr sz="2000" spc="-24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trials</a:t>
            </a:r>
          </a:p>
          <a:p>
            <a:pPr marL="0" marR="0">
              <a:lnSpc>
                <a:spcPts val="2390"/>
              </a:lnSpc>
              <a:spcBef>
                <a:spcPts val="2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The</a:t>
            </a:r>
            <a:r>
              <a:rPr sz="2000" spc="-1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number</a:t>
            </a:r>
            <a:r>
              <a:rPr sz="2000" spc="-41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 trials</a:t>
            </a:r>
            <a:r>
              <a:rPr sz="2000" spc="-33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is specified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4744" y="4342858"/>
            <a:ext cx="11573875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VTDMB+ArialMT"/>
                <a:cs typeface="SVTDMB+ArialMT"/>
              </a:rPr>
              <a:t>•</a:t>
            </a:r>
            <a:r>
              <a:rPr sz="2000" spc="5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The trials</a:t>
            </a:r>
            <a:r>
              <a:rPr sz="2000" spc="-37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are</a:t>
            </a:r>
            <a:r>
              <a:rPr sz="2000" spc="-12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independent.</a:t>
            </a:r>
            <a:r>
              <a:rPr sz="2000" spc="-4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That</a:t>
            </a:r>
            <a:r>
              <a:rPr sz="2000" spc="-2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is,</a:t>
            </a:r>
            <a:r>
              <a:rPr sz="2000" spc="-10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the</a:t>
            </a:r>
            <a:r>
              <a:rPr sz="2000" spc="-29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outcome</a:t>
            </a:r>
            <a:r>
              <a:rPr sz="2000" spc="-49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from one trial</a:t>
            </a:r>
            <a:r>
              <a:rPr sz="2000" spc="-2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doesn’t</a:t>
            </a:r>
            <a:r>
              <a:rPr sz="2000" spc="-25">
                <a:solidFill>
                  <a:srgbClr val="FFFFFF"/>
                </a:solidFill>
                <a:latin typeface="TKGFBH+CenturyGothic"/>
                <a:cs typeface="TKGFBH+CenturyGothic"/>
              </a:rPr>
              <a:t> </a:t>
            </a:r>
            <a:r>
              <a:rPr sz="2000">
                <a:solidFill>
                  <a:srgbClr val="FFFFFF"/>
                </a:solidFill>
                <a:latin typeface="TKGFBH+CenturyGothic"/>
                <a:cs typeface="TKGFBH+CenturyGothic"/>
              </a:rPr>
              <a:t>affect the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3294" y="4586698"/>
            <a:ext cx="3952168" cy="684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outcome</a:t>
            </a:r>
            <a:r>
              <a:rPr sz="2000" spc="-35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successive</a:t>
            </a:r>
            <a:r>
              <a:rPr sz="2000" spc="-46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>
                <a:solidFill>
                  <a:srgbClr val="FFFFFF"/>
                </a:solidFill>
                <a:latin typeface="MTHMVO+CenturyGothic"/>
                <a:cs typeface="MTHMVO+CenturyGothic"/>
              </a:rPr>
              <a:t>trials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70314" y="5540910"/>
            <a:ext cx="9953225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7742" marR="0">
              <a:lnSpc>
                <a:spcPts val="2005"/>
              </a:lnSpc>
              <a:spcBef>
                <a:spcPct val="0"/>
              </a:spcBef>
              <a:spcAft>
                <a:spcPct val="0"/>
              </a:spcAft>
            </a:pPr>
            <a:endParaRPr sz="2000" dirty="0">
              <a:solidFill>
                <a:srgbClr val="FFFFFF"/>
              </a:solidFill>
              <a:latin typeface="FSEHIM+CambriaMath"/>
              <a:cs typeface="FSEHIM+CambriaMath"/>
            </a:endParaRPr>
          </a:p>
          <a:p>
            <a:pPr marL="0" marR="0">
              <a:lnSpc>
                <a:spcPts val="2207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FFFFFF"/>
              </a:solidFill>
              <a:latin typeface="MTHMVO+CenturyGothic"/>
              <a:cs typeface="MTHMVO+CenturyGothic"/>
            </a:endParaRPr>
          </a:p>
          <a:p>
            <a:pPr marL="0" marR="0">
              <a:lnSpc>
                <a:spcPts val="2207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smtClean="0">
                <a:solidFill>
                  <a:srgbClr val="FFFFFF"/>
                </a:solidFill>
                <a:latin typeface="MTHMVO+CenturyGothic"/>
                <a:cs typeface="MTHMVO+CenturyGothic"/>
              </a:rPr>
              <a:t>n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= number</a:t>
            </a:r>
            <a:r>
              <a:rPr sz="2000" spc="-44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trials,</a:t>
            </a:r>
            <a:r>
              <a:rPr sz="2000" spc="-32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i="1" dirty="0">
                <a:solidFill>
                  <a:srgbClr val="FFFFFF"/>
                </a:solidFill>
                <a:latin typeface="JGJFPS+CenturyGothic-Italic"/>
                <a:cs typeface="JGJFPS+CenturyGothic-Italic"/>
              </a:rPr>
              <a:t>p</a:t>
            </a:r>
            <a:r>
              <a:rPr sz="2000" i="1" spc="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= probability</a:t>
            </a:r>
            <a:r>
              <a:rPr sz="2000" spc="-33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success,</a:t>
            </a:r>
            <a:r>
              <a:rPr sz="2000" spc="-38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X = number</a:t>
            </a:r>
            <a:r>
              <a:rPr sz="2000" spc="-37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MTHMVO+CenturyGothic"/>
                <a:cs typeface="MTHMVO+CenturyGothic"/>
              </a:rPr>
              <a:t> </a:t>
            </a:r>
            <a:r>
              <a:rPr sz="2000" dirty="0">
                <a:solidFill>
                  <a:srgbClr val="FFFFFF"/>
                </a:solidFill>
                <a:latin typeface="MTHMVO+CenturyGothic"/>
                <a:cs typeface="MTHMVO+CenturyGothic"/>
              </a:rPr>
              <a:t>successes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141735" y="5075400"/>
                <a:ext cx="6308670" cy="852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 smtClean="0">
                    <a:solidFill>
                      <a:schemeClr val="bg1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sSup>
                      <m:sSupPr>
                        <m:ctrlPr>
                          <a:rPr lang="en-US" altLang="zh-CN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zh-CN" altLang="en-US" sz="28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735" y="5075400"/>
                <a:ext cx="6308670" cy="852221"/>
              </a:xfrm>
              <a:prstGeom prst="rect">
                <a:avLst/>
              </a:prstGeom>
              <a:blipFill rotWithShape="0"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25717" y="1079600"/>
            <a:ext cx="5550591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PGUSWG+CenturyGothic"/>
                <a:cs typeface="PGUSWG+CenturyGothic"/>
              </a:rPr>
              <a:t>BINOMIAL</a:t>
            </a:r>
            <a:r>
              <a:rPr sz="4000" spc="4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4000">
                <a:solidFill>
                  <a:srgbClr val="FFFFFF"/>
                </a:solidFill>
                <a:latin typeface="PGUSWG+CenturyGothic"/>
                <a:cs typeface="PGUSWG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209325"/>
            <a:ext cx="8249547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4">
                <a:solidFill>
                  <a:srgbClr val="FFFFFF"/>
                </a:solidFill>
                <a:latin typeface="LCMDOU+CenturyGothic"/>
                <a:cs typeface="LCMDOU+CenturyGothic"/>
              </a:rPr>
              <a:t>What</a:t>
            </a:r>
            <a:r>
              <a:rPr sz="2200" spc="52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 spc="14">
                <a:solidFill>
                  <a:srgbClr val="FFFFFF"/>
                </a:solidFill>
                <a:latin typeface="LCMDOU+CenturyGothic"/>
                <a:cs typeface="LCMDOU+CenturyGothic"/>
              </a:rPr>
              <a:t>is</a:t>
            </a:r>
            <a:r>
              <a:rPr sz="2200" spc="-37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the probability</a:t>
            </a:r>
            <a:r>
              <a:rPr sz="2200" spc="-38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of ‘X’</a:t>
            </a:r>
            <a:r>
              <a:rPr sz="2200" spc="26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heads </a:t>
            </a:r>
            <a:r>
              <a:rPr sz="2200" spc="19">
                <a:solidFill>
                  <a:srgbClr val="FFFFFF"/>
                </a:solidFill>
                <a:latin typeface="LCMDOU+CenturyGothic"/>
                <a:cs typeface="LCMDOU+CenturyGothic"/>
              </a:rPr>
              <a:t>in</a:t>
            </a:r>
            <a:r>
              <a:rPr sz="2200" spc="-37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6 coin</a:t>
            </a:r>
            <a:r>
              <a:rPr sz="2200" spc="-20">
                <a:solidFill>
                  <a:srgbClr val="FFFFFF"/>
                </a:solidFill>
                <a:latin typeface="LCMDOU+CenturyGothic"/>
                <a:cs typeface="LCMDOU+CenturyGothic"/>
              </a:rPr>
              <a:t> </a:t>
            </a:r>
            <a:r>
              <a:rPr sz="2200">
                <a:solidFill>
                  <a:srgbClr val="FFFFFF"/>
                </a:solidFill>
                <a:latin typeface="LCMDOU+CenturyGothic"/>
                <a:cs typeface="LCMDOU+CenturyGothic"/>
              </a:rPr>
              <a:t>tosses?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638797"/>
            <a:ext cx="1967793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n = 6 trials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7240" y="3067591"/>
            <a:ext cx="1546903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p =</a:t>
            </a:r>
            <a:r>
              <a:rPr sz="2200" spc="14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 spc="-14">
                <a:solidFill>
                  <a:srgbClr val="FFFFFF"/>
                </a:solidFill>
                <a:latin typeface="PGUSWG+CenturyGothic"/>
                <a:cs typeface="PGUSWG+CenturyGothic"/>
              </a:rPr>
              <a:t>0.5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3495835"/>
            <a:ext cx="9605374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WHCJI+ArialMT"/>
                <a:cs typeface="WWHCJI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X =</a:t>
            </a:r>
            <a:r>
              <a:rPr sz="2200" spc="1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number of heads </a:t>
            </a:r>
            <a:r>
              <a:rPr sz="2200" spc="14">
                <a:solidFill>
                  <a:srgbClr val="FFFFFF"/>
                </a:solidFill>
                <a:latin typeface="PGUSWG+CenturyGothic"/>
                <a:cs typeface="PGUSWG+CenturyGothic"/>
              </a:rPr>
              <a:t>in</a:t>
            </a:r>
            <a:r>
              <a:rPr sz="2200" spc="-32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6 tosses which</a:t>
            </a:r>
            <a:r>
              <a:rPr sz="2200" spc="-24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can range from 0</a:t>
            </a:r>
            <a:r>
              <a:rPr sz="2200" spc="1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to</a:t>
            </a:r>
            <a:r>
              <a:rPr sz="2200" spc="-17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66995" y="4354228"/>
            <a:ext cx="227767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X ~</a:t>
            </a:r>
            <a:r>
              <a:rPr sz="2200" spc="10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Bin</a:t>
            </a:r>
            <a:r>
              <a:rPr sz="2200" spc="-23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 spc="-21">
                <a:solidFill>
                  <a:srgbClr val="FFFFFF"/>
                </a:solidFill>
                <a:latin typeface="PGUSWG+CenturyGothic"/>
                <a:cs typeface="PGUSWG+CenturyGothic"/>
              </a:rPr>
              <a:t>(6,</a:t>
            </a:r>
            <a:r>
              <a:rPr sz="2200" spc="72">
                <a:solidFill>
                  <a:srgbClr val="FFFFFF"/>
                </a:solidFill>
                <a:latin typeface="PGUSWG+CenturyGothic"/>
                <a:cs typeface="PGUSWG+CenturyGothic"/>
              </a:rPr>
              <a:t> </a:t>
            </a:r>
            <a:r>
              <a:rPr sz="2200">
                <a:solidFill>
                  <a:srgbClr val="FFFFFF"/>
                </a:solidFill>
                <a:latin typeface="PGUSWG+CenturyGothic"/>
                <a:cs typeface="PGUSWG+CenturyGothic"/>
              </a:rPr>
              <a:t>0.5)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97247" y="1079600"/>
            <a:ext cx="7493956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MWBJMO+CenturyGothic"/>
                <a:cs typeface="MWBJMO+CenturyGothic"/>
              </a:rPr>
              <a:t>BINOMIAL</a:t>
            </a:r>
            <a:r>
              <a:rPr sz="4000" spc="40">
                <a:solidFill>
                  <a:srgbClr val="FFFFFF"/>
                </a:solidFill>
                <a:latin typeface="MWBJMO+CenturyGothic"/>
                <a:cs typeface="MWBJMO+CenturyGothic"/>
              </a:rPr>
              <a:t> </a:t>
            </a:r>
            <a:r>
              <a:rPr sz="4000">
                <a:solidFill>
                  <a:srgbClr val="FFFFFF"/>
                </a:solidFill>
                <a:latin typeface="MWBJMO+CenturyGothic"/>
                <a:cs typeface="MWBJMO+CenturyGothic"/>
              </a:rPr>
              <a:t>EXAMPLE</a:t>
            </a:r>
            <a:r>
              <a:rPr sz="4000" spc="15">
                <a:solidFill>
                  <a:srgbClr val="FFFFFF"/>
                </a:solidFill>
                <a:latin typeface="MWBJMO+CenturyGothic"/>
                <a:cs typeface="MWBJMO+CenturyGothic"/>
              </a:rPr>
              <a:t> </a:t>
            </a:r>
            <a:r>
              <a:rPr sz="4000">
                <a:solidFill>
                  <a:srgbClr val="FFFFFF"/>
                </a:solidFill>
                <a:latin typeface="MWBJMO+CenturyGothic"/>
                <a:cs typeface="MWBJMO+CenturyGothic"/>
              </a:rPr>
              <a:t>CONT.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4834" y="2221080"/>
            <a:ext cx="995322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892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 dirty="0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  <a:p>
            <a:pPr marL="0" marR="0">
              <a:lnSpc>
                <a:spcPts val="1465"/>
              </a:lnSpc>
              <a:spcBef>
                <a:spcPts val="668"/>
              </a:spcBef>
              <a:spcAft>
                <a:spcPct val="0"/>
              </a:spcAft>
            </a:pPr>
            <a:r>
              <a:rPr sz="1450" spc="49" dirty="0">
                <a:solidFill>
                  <a:srgbClr val="FFFFFF"/>
                </a:solidFill>
                <a:latin typeface="JMDUML+CambriaMath"/>
                <a:cs typeface="JMDUML+CambriaMath"/>
              </a:rPr>
              <a:t>0!</a:t>
            </a:r>
            <a:r>
              <a:rPr sz="1450" spc="20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dirty="0" smtClean="0">
                <a:solidFill>
                  <a:srgbClr val="FFFFFF"/>
                </a:solidFill>
                <a:latin typeface="JMDUML+CambriaMath"/>
                <a:cs typeface="JMDUML+CambriaMath"/>
              </a:rPr>
              <a:t>6−0</a:t>
            </a:r>
            <a:r>
              <a:rPr sz="1450" spc="28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8892" marR="0">
              <a:lnSpc>
                <a:spcPts val="1467"/>
              </a:lnSpc>
              <a:spcBef>
                <a:spcPts val="680"/>
              </a:spcBef>
              <a:spcAft>
                <a:spcPct val="0"/>
              </a:spcAft>
            </a:pPr>
            <a:r>
              <a:rPr sz="1450" spc="13" dirty="0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2284835"/>
            <a:ext cx="1888353" cy="2318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145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1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09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2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41"/>
              </a:lnSpc>
              <a:spcBef>
                <a:spcPts val="209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3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6"/>
              <p:cNvSpPr txBox="1"/>
              <p:nvPr/>
            </p:nvSpPr>
            <p:spPr>
              <a:xfrm>
                <a:off x="3423887" y="2259285"/>
                <a:ext cx="4350366" cy="13721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005"/>
                  </a:lnSpc>
                  <a:spcBef>
                    <a:spcPts val="2328"/>
                  </a:spcBef>
                  <a:spcAft>
                    <a:spcPct val="0"/>
                  </a:spcAft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lang="en-US" altLang="zh-CN" sz="2200" spc="145" baseline="36599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lang="zh-CN" altLang="en-US" sz="2000" spc="-5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</m:oMath>
                </a14:m>
                <a:r>
                  <a:rPr lang="en-US" altLang="zh-CN" sz="2000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lang="en-US" altLang="zh-CN" sz="2200" spc="13" baseline="36599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</a:t>
                </a:r>
                <a:r>
                  <a:rPr lang="en-US" altLang="zh-CN" sz="2200" spc="13" baseline="36700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−0</a:t>
                </a:r>
              </a:p>
              <a:p>
                <a:pPr marL="0" marR="0">
                  <a:lnSpc>
                    <a:spcPts val="2005"/>
                  </a:lnSpc>
                  <a:spcBef>
                    <a:spcPts val="2328"/>
                  </a:spcBef>
                  <a:spcAft>
                    <a:spcPct val="0"/>
                  </a:spcAft>
                </a:pPr>
                <a:r>
                  <a:rPr lang="en-US" altLang="zh-CN" sz="2000" spc="-11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lang="en-US" altLang="zh-CN" sz="2200" spc="133" baseline="36700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1</a:t>
                </a:r>
                <a:r>
                  <a:rPr lang="en-US" altLang="zh-CN" sz="2000" dirty="0" smtClean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lang="zh-CN" altLang="en-US" sz="2000" spc="-42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lang="en-US" altLang="zh-CN" sz="2200" spc="13" baseline="367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6−1</a:t>
                </a:r>
              </a:p>
              <a:p>
                <a:pPr marL="0" marR="0">
                  <a:lnSpc>
                    <a:spcPts val="2005"/>
                  </a:lnSpc>
                  <a:spcBef>
                    <a:spcPts val="2376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lang="en-US" altLang="zh-CN" sz="2200" spc="145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2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lang="zh-CN" altLang="en-US" sz="2000" spc="-5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lang="en-US" altLang="zh-CN"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lang="en-US" altLang="zh-CN" sz="2200" spc="13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6−2</a:t>
                </a:r>
                <a:endParaRPr sz="2200" spc="13" baseline="36600" dirty="0">
                  <a:solidFill>
                    <a:srgbClr val="FFFFFF"/>
                  </a:solidFill>
                  <a:latin typeface="JMDUML+CambriaMath"/>
                  <a:cs typeface="JMDUML+CambriaMath"/>
                </a:endParaRPr>
              </a:p>
            </p:txBody>
          </p:sp>
        </mc:Choice>
        <mc:Fallback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887" y="2259285"/>
                <a:ext cx="4350366" cy="1372171"/>
              </a:xfrm>
              <a:prstGeom prst="rect">
                <a:avLst/>
              </a:prstGeom>
              <a:blipFill rotWithShape="0">
                <a:blip r:embed="rId3"/>
                <a:stretch>
                  <a:fillRect l="-3647" t="-11111" b="-9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2354834" y="3048866"/>
            <a:ext cx="995322" cy="73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1!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6−1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8892" marR="0">
              <a:lnSpc>
                <a:spcPts val="1465"/>
              </a:lnSpc>
              <a:spcBef>
                <a:spcPts val="632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54834" y="3599030"/>
            <a:ext cx="995322" cy="73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2!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6−2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8892" marR="0">
              <a:lnSpc>
                <a:spcPts val="1465"/>
              </a:lnSpc>
              <a:spcBef>
                <a:spcPts val="632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9"/>
              <p:cNvSpPr txBox="1"/>
              <p:nvPr/>
            </p:nvSpPr>
            <p:spPr>
              <a:xfrm>
                <a:off x="3423887" y="3917919"/>
                <a:ext cx="4062334" cy="25648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008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sz="2200" spc="145" baseline="36599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3</a:t>
                </a: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sz="2000" spc="-54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sz="2200" spc="13" baseline="36599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6−3</a:t>
                </a:r>
              </a:p>
            </p:txBody>
          </p:sp>
        </mc:Choice>
        <mc:Fallback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887" y="3917919"/>
                <a:ext cx="4062334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3904" t="-59524" b="-5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 txBox="1"/>
          <p:nvPr/>
        </p:nvSpPr>
        <p:spPr>
          <a:xfrm>
            <a:off x="2354834" y="4148957"/>
            <a:ext cx="995409" cy="462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3!</a:t>
            </a:r>
            <a:r>
              <a:rPr sz="1450" spc="20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6−3</a:t>
            </a:r>
            <a:r>
              <a:rPr sz="1450" spc="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82846" y="4422371"/>
            <a:ext cx="437538" cy="462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7240" y="4486126"/>
            <a:ext cx="3282492" cy="1770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4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2</a:t>
            </a:r>
            <a:r>
              <a:rPr sz="2000" spc="88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14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5</a:t>
            </a:r>
            <a:r>
              <a:rPr sz="2000" spc="90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1</a:t>
            </a:r>
            <a:r>
              <a:rPr sz="2000" spc="88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  <a:p>
            <a:pPr marL="0" marR="0">
              <a:lnSpc>
                <a:spcPts val="2238"/>
              </a:lnSpc>
              <a:spcBef>
                <a:spcPts val="2107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SKAOSV+ArialMT"/>
                <a:cs typeface="SKAOSV+ArialMT"/>
              </a:rPr>
              <a:t>•</a:t>
            </a:r>
            <a:r>
              <a:rPr sz="2000" spc="6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6</a:t>
            </a:r>
            <a:r>
              <a:rPr sz="2000" spc="8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푃</a:t>
            </a:r>
            <a:r>
              <a:rPr sz="2000" spc="3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푋</a:t>
            </a:r>
            <a:r>
              <a:rPr sz="2000" spc="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  <a:r>
              <a:rPr sz="2000" spc="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0</a:t>
            </a:r>
            <a:r>
              <a:rPr sz="2000" spc="88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JMDUML+CambriaMath"/>
                <a:cs typeface="JMDUML+CambriaMath"/>
              </a:rPr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3"/>
              <p:cNvSpPr txBox="1"/>
              <p:nvPr/>
            </p:nvSpPr>
            <p:spPr>
              <a:xfrm>
                <a:off x="4836972" y="4514992"/>
                <a:ext cx="4153373" cy="13721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005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sz="2200" spc="145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2</a:t>
                </a: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sz="2000" spc="-57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</m:oMath>
                </a14:m>
                <a:r>
                  <a:rPr sz="2000" spc="-11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sz="2200" spc="13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6−2</a:t>
                </a:r>
              </a:p>
              <a:p>
                <a:pPr marL="0" marR="0">
                  <a:lnSpc>
                    <a:spcPts val="2005"/>
                  </a:lnSpc>
                  <a:spcBef>
                    <a:spcPts val="2326"/>
                  </a:spcBef>
                  <a:spcAft>
                    <a:spcPct val="0"/>
                  </a:spcAft>
                </a:pPr>
                <a:r>
                  <a:rPr sz="2000" spc="-15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sz="2200" spc="145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1</a:t>
                </a: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sz="2000" spc="-45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sz="2200" spc="13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6−1</a:t>
                </a:r>
              </a:p>
              <a:p>
                <a:pPr marL="0" marR="0">
                  <a:lnSpc>
                    <a:spcPts val="2005"/>
                  </a:lnSpc>
                  <a:spcBef>
                    <a:spcPts val="2390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</a:t>
                </a:r>
                <a:r>
                  <a:rPr sz="2200" spc="145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</a:t>
                </a:r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(1</a:t>
                </a:r>
                <a:r>
                  <a:rPr sz="2000" spc="-57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pc="-54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sz="20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0.5)</a:t>
                </a:r>
                <a:r>
                  <a:rPr sz="2200" spc="13" baseline="36600" dirty="0">
                    <a:solidFill>
                      <a:srgbClr val="FFFFFF"/>
                    </a:solidFill>
                    <a:latin typeface="JMDUML+CambriaMath"/>
                    <a:cs typeface="JMDUML+CambriaMath"/>
                  </a:rPr>
                  <a:t>6−0</a:t>
                </a:r>
              </a:p>
            </p:txBody>
          </p:sp>
        </mc:Choice>
        <mc:Fallback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72" y="4514992"/>
                <a:ext cx="4153373" cy="1372171"/>
              </a:xfrm>
              <a:prstGeom prst="rect">
                <a:avLst/>
              </a:prstGeom>
              <a:blipFill rotWithShape="0">
                <a:blip r:embed="rId5"/>
                <a:stretch>
                  <a:fillRect l="-3666" t="-11111" b="-9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/>
          <p:nvPr/>
        </p:nvSpPr>
        <p:spPr>
          <a:xfrm>
            <a:off x="3703574" y="4699740"/>
            <a:ext cx="995703" cy="73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 dirty="0">
                <a:solidFill>
                  <a:srgbClr val="FFFFFF"/>
                </a:solidFill>
                <a:latin typeface="JMDUML+CambriaMath"/>
                <a:cs typeface="JMDUML+CambriaMath"/>
              </a:rPr>
              <a:t>2!</a:t>
            </a:r>
            <a:r>
              <a:rPr sz="1450" spc="19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3" dirty="0">
                <a:solidFill>
                  <a:srgbClr val="FFFFFF"/>
                </a:solidFill>
                <a:latin typeface="JMDUML+CambriaMath"/>
                <a:cs typeface="JMDUML+CambriaMath"/>
              </a:rPr>
              <a:t>6−2</a:t>
            </a:r>
            <a:r>
              <a:rPr sz="1450" spc="27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9272" marR="0">
              <a:lnSpc>
                <a:spcPts val="1465"/>
              </a:lnSpc>
              <a:spcBef>
                <a:spcPts val="632"/>
              </a:spcBef>
              <a:spcAft>
                <a:spcPct val="0"/>
              </a:spcAft>
            </a:pPr>
            <a:r>
              <a:rPr sz="1450" spc="13" dirty="0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703574" y="5249666"/>
            <a:ext cx="995790" cy="737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1!</a:t>
            </a:r>
            <a:r>
              <a:rPr sz="1450" spc="1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6−1</a:t>
            </a:r>
            <a:r>
              <a:rPr sz="1450" spc="2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  <a:p>
            <a:pPr marL="279272" marR="0">
              <a:lnSpc>
                <a:spcPts val="1465"/>
              </a:lnSpc>
              <a:spcBef>
                <a:spcPts val="646"/>
              </a:spcBef>
              <a:spcAft>
                <a:spcPct val="0"/>
              </a:spcAft>
            </a:pP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6!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03574" y="5801845"/>
            <a:ext cx="995703" cy="462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5"/>
              </a:lnSpc>
              <a:spcBef>
                <a:spcPct val="0"/>
              </a:spcBef>
              <a:spcAft>
                <a:spcPct val="0"/>
              </a:spcAft>
            </a:pPr>
            <a:r>
              <a:rPr sz="1450" spc="49">
                <a:solidFill>
                  <a:srgbClr val="FFFFFF"/>
                </a:solidFill>
                <a:latin typeface="JMDUML+CambriaMath"/>
                <a:cs typeface="JMDUML+CambriaMath"/>
              </a:rPr>
              <a:t>0!</a:t>
            </a:r>
            <a:r>
              <a:rPr sz="1450" spc="19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3">
                <a:solidFill>
                  <a:srgbClr val="FFFFFF"/>
                </a:solidFill>
                <a:latin typeface="JMDUML+CambriaMath"/>
                <a:cs typeface="JMDUML+CambriaMath"/>
              </a:rPr>
              <a:t>6−0</a:t>
            </a:r>
            <a:r>
              <a:rPr sz="1450" spc="27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>
                <a:solidFill>
                  <a:srgbClr val="FFFFFF"/>
                </a:solidFill>
                <a:latin typeface="JMDUML+CambriaMath"/>
                <a:cs typeface="JMDUML+CambriaMath"/>
              </a:rPr>
              <a:t>!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88756" y="780896"/>
            <a:ext cx="4086108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TFRVN+CenturyGothic"/>
                <a:cs typeface="KTFRVN+CenturyGothic"/>
              </a:rPr>
              <a:t>X ~</a:t>
            </a:r>
            <a:r>
              <a:rPr sz="4000" spc="15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4000">
                <a:solidFill>
                  <a:srgbClr val="FFFFFF"/>
                </a:solidFill>
                <a:latin typeface="KTFRVN+CenturyGothic"/>
                <a:cs typeface="KTFRVN+CenturyGothic"/>
              </a:rPr>
              <a:t>BIN(6,</a:t>
            </a:r>
            <a:r>
              <a:rPr sz="4000" spc="24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4000">
                <a:solidFill>
                  <a:srgbClr val="FFFFFF"/>
                </a:solidFill>
                <a:latin typeface="KTFRVN+CenturyGothic"/>
                <a:cs typeface="KTFRVN+CenturyGothic"/>
              </a:rPr>
              <a:t>0.5)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3272" y="1540328"/>
            <a:ext cx="524172" cy="1014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0.35</a:t>
            </a:r>
          </a:p>
          <a:p>
            <a:pPr marL="84429" marR="0">
              <a:lnSpc>
                <a:spcPts val="1429"/>
              </a:lnSpc>
              <a:spcBef>
                <a:spcPts val="3381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3272" y="2749368"/>
            <a:ext cx="524172" cy="101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0.25</a:t>
            </a:r>
          </a:p>
          <a:p>
            <a:pPr marL="84429" marR="0">
              <a:lnSpc>
                <a:spcPts val="1429"/>
              </a:lnSpc>
              <a:spcBef>
                <a:spcPts val="338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3272" y="3958535"/>
            <a:ext cx="524172" cy="1014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0.15</a:t>
            </a:r>
          </a:p>
          <a:p>
            <a:pPr marL="84429" marR="0">
              <a:lnSpc>
                <a:spcPts val="1429"/>
              </a:lnSpc>
              <a:spcBef>
                <a:spcPts val="3379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3272" y="5167702"/>
            <a:ext cx="524172" cy="1014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0.05</a:t>
            </a:r>
          </a:p>
          <a:p>
            <a:pPr marL="210616" marR="0">
              <a:lnSpc>
                <a:spcPts val="1429"/>
              </a:lnSpc>
              <a:spcBef>
                <a:spcPts val="3379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0552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9617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48682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57874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67193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76258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585450" y="5968412"/>
            <a:ext cx="31305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613527" y="6192135"/>
            <a:ext cx="1805560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Number</a:t>
            </a:r>
            <a:r>
              <a:rPr sz="1200" spc="-39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of</a:t>
            </a:r>
            <a:r>
              <a:rPr sz="1200" spc="16">
                <a:solidFill>
                  <a:srgbClr val="FFFFFF"/>
                </a:solidFill>
                <a:latin typeface="KTFRVN+CenturyGothic"/>
                <a:cs typeface="KTFRVN+CenturyGothic"/>
              </a:rPr>
              <a:t> </a:t>
            </a:r>
            <a:r>
              <a:rPr sz="1200">
                <a:solidFill>
                  <a:srgbClr val="FFFFFF"/>
                </a:solidFill>
                <a:latin typeface="KTFRVN+CenturyGothic"/>
                <a:cs typeface="KTFRVN+CenturyGothic"/>
              </a:rPr>
              <a:t>Successes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71823" y="805576"/>
            <a:ext cx="8330185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WPHIFM+CenturyGothic"/>
                <a:cs typeface="WPHIFM+CenturyGothic"/>
              </a:rPr>
              <a:t>NEUROMUSCULAR</a:t>
            </a:r>
            <a:r>
              <a:rPr sz="4000" spc="6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4000">
                <a:solidFill>
                  <a:srgbClr val="FFFFFF"/>
                </a:solidFill>
                <a:latin typeface="WPHIFM+CenturyGothic"/>
                <a:cs typeface="WPHIFM+CenturyGothic"/>
              </a:rPr>
              <a:t>JUNCTION:</a:t>
            </a:r>
          </a:p>
          <a:p>
            <a:pPr marL="5011547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WPHIFM+CenturyGothic"/>
                <a:cs typeface="WPHIFM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0854" y="2232439"/>
            <a:ext cx="7651378" cy="1958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ORHVQ+ArialMT"/>
                <a:cs typeface="KORH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Consider</a:t>
            </a:r>
            <a:r>
              <a:rPr sz="2200" spc="-16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 nerve</a:t>
            </a:r>
            <a:r>
              <a:rPr sz="2200" spc="-27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terminal</a:t>
            </a:r>
            <a:r>
              <a:rPr sz="2200" spc="-30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containing</a:t>
            </a:r>
            <a:r>
              <a:rPr sz="2200" spc="-39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 number</a:t>
            </a:r>
          </a:p>
          <a:p>
            <a:pPr marL="228600" marR="0">
              <a:lnSpc>
                <a:spcPts val="2376"/>
              </a:lnSpc>
              <a:spcBef>
                <a:spcPct val="0"/>
              </a:spcBef>
              <a:spcAft>
                <a:spcPct val="0"/>
              </a:spcAft>
            </a:pPr>
            <a:r>
              <a:rPr sz="2200" spc="-44">
                <a:solidFill>
                  <a:srgbClr val="FFFFFF"/>
                </a:solidFill>
                <a:latin typeface="WPHIFM+CenturyGothic"/>
                <a:cs typeface="WPHIFM+CenturyGothic"/>
              </a:rPr>
              <a:t>(</a:t>
            </a:r>
            <a:r>
              <a:rPr sz="2200" b="1" spc="12">
                <a:solidFill>
                  <a:srgbClr val="FFFFFF"/>
                </a:solidFill>
                <a:latin typeface="UBWDGV+CenturyGothic-Bold"/>
                <a:cs typeface="UBWDGV+CenturyGothic-Bold"/>
              </a:rPr>
              <a:t>n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)</a:t>
            </a:r>
            <a:r>
              <a:rPr sz="2200" spc="41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of synaptic</a:t>
            </a:r>
            <a:r>
              <a:rPr sz="2200" spc="-17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vesicles.</a:t>
            </a:r>
            <a:r>
              <a:rPr sz="2200" spc="-3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Suppose</a:t>
            </a:r>
            <a:r>
              <a:rPr sz="2200" spc="15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each has</a:t>
            </a:r>
            <a:r>
              <a:rPr sz="2200" spc="-1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</a:t>
            </a:r>
          </a:p>
          <a:p>
            <a:pPr marL="228600" marR="0">
              <a:lnSpc>
                <a:spcPts val="2391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small chance </a:t>
            </a:r>
            <a:r>
              <a:rPr sz="2200" spc="-36">
                <a:solidFill>
                  <a:srgbClr val="FFFFFF"/>
                </a:solidFill>
                <a:latin typeface="WPHIFM+CenturyGothic"/>
                <a:cs typeface="WPHIFM+CenturyGothic"/>
              </a:rPr>
              <a:t>(</a:t>
            </a:r>
            <a:r>
              <a:rPr sz="2200" b="1" i="1">
                <a:solidFill>
                  <a:srgbClr val="FFFFFF"/>
                </a:solidFill>
                <a:latin typeface="LPTQQF+CenturyGothic-BoldItalic"/>
                <a:cs typeface="LPTQQF+CenturyGothic-BoldItalic"/>
              </a:rPr>
              <a:t>p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)</a:t>
            </a:r>
            <a:r>
              <a:rPr sz="2200" spc="41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of fusing with</a:t>
            </a:r>
            <a:r>
              <a:rPr sz="2200" spc="-35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the plasma</a:t>
            </a:r>
          </a:p>
          <a:p>
            <a:pPr marL="228600" marR="0">
              <a:lnSpc>
                <a:spcPts val="2364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membrane and</a:t>
            </a:r>
            <a:r>
              <a:rPr sz="2200" spc="10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releasing</a:t>
            </a:r>
            <a:r>
              <a:rPr sz="2200" spc="-38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transmitter</a:t>
            </a:r>
            <a:r>
              <a:rPr sz="2200" spc="-25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across the</a:t>
            </a:r>
          </a:p>
          <a:p>
            <a:pPr marL="22860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synapse.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00854" y="3869300"/>
            <a:ext cx="7634545" cy="7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9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KORHVQ+ArialMT"/>
                <a:cs typeface="KORHVQ+ArialMT"/>
              </a:rPr>
              <a:t>•</a:t>
            </a:r>
            <a:r>
              <a:rPr sz="2200" spc="4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For the</a:t>
            </a:r>
            <a:r>
              <a:rPr sz="2200" spc="-26">
                <a:solidFill>
                  <a:srgbClr val="FFFFFF"/>
                </a:solidFill>
                <a:latin typeface="FKNPID+CenturyGothic"/>
                <a:cs typeface="FKNPID+CenturyGothic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sake of argument let’s</a:t>
            </a:r>
            <a:r>
              <a:rPr sz="2200" spc="-16">
                <a:solidFill>
                  <a:srgbClr val="FFFFFF"/>
                </a:solidFill>
                <a:latin typeface="FKNPID+CenturyGothic"/>
                <a:cs typeface="FKNPID+CenturyGothic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suppose that</a:t>
            </a:r>
            <a:r>
              <a:rPr sz="2200" spc="-12">
                <a:solidFill>
                  <a:srgbClr val="FFFFFF"/>
                </a:solidFill>
                <a:latin typeface="FKNPID+CenturyGothic"/>
                <a:cs typeface="FKNPID+CenturyGothic"/>
              </a:rPr>
              <a:t> </a:t>
            </a:r>
            <a:r>
              <a:rPr sz="2200">
                <a:solidFill>
                  <a:srgbClr val="FFFFFF"/>
                </a:solidFill>
                <a:latin typeface="FKNPID+CenturyGothic"/>
                <a:cs typeface="FKNPID+CenturyGothic"/>
              </a:rPr>
              <a:t>n=3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29454" y="4171602"/>
            <a:ext cx="5616826" cy="7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6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and</a:t>
            </a:r>
            <a:r>
              <a:rPr sz="2200" spc="12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p=0.1</a:t>
            </a:r>
            <a:r>
              <a:rPr sz="2200" spc="48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(X=number</a:t>
            </a:r>
            <a:r>
              <a:rPr sz="2200" spc="70">
                <a:solidFill>
                  <a:srgbClr val="FFFFFF"/>
                </a:solidFill>
                <a:latin typeface="WPHIFM+CenturyGothic"/>
                <a:cs typeface="WPHIFM+CenturyGothic"/>
              </a:rPr>
              <a:t> </a:t>
            </a:r>
            <a:r>
              <a:rPr sz="2200">
                <a:solidFill>
                  <a:srgbClr val="FFFFFF"/>
                </a:solidFill>
                <a:latin typeface="WPHIFM+CenturyGothic"/>
                <a:cs typeface="WPHIFM+CenturyGothic"/>
              </a:rPr>
              <a:t>of successes):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5123" y="4891244"/>
            <a:ext cx="661832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spc="22">
                <a:solidFill>
                  <a:srgbClr val="FFFFFF"/>
                </a:solidFill>
                <a:latin typeface="MEFHTH+CambriaMath"/>
                <a:cs typeface="MEFHTH+CambriaMath"/>
              </a:rPr>
              <a:t>푛!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8"/>
              <p:cNvSpPr txBox="1"/>
              <p:nvPr/>
            </p:nvSpPr>
            <p:spPr>
              <a:xfrm>
                <a:off x="8618126" y="5071388"/>
                <a:ext cx="1625527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69164" marR="0">
                  <a:lnSpc>
                    <a:spcPts val="1609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1600" dirty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푋</a:t>
                </a:r>
              </a:p>
              <a:p>
                <a:pPr marL="0" marR="0">
                  <a:lnSpc>
                    <a:spcPts val="803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푝</a:t>
                </a:r>
                <a:r>
                  <a:rPr sz="2200" spc="1271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(1</a:t>
                </a:r>
                <a:r>
                  <a:rPr sz="2200" spc="-61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6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</m:oMath>
                </a14:m>
                <a:r>
                  <a:rPr sz="2200" spc="-70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spc="21" dirty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푝)</a:t>
                </a:r>
              </a:p>
            </p:txBody>
          </p:sp>
        </mc:Choice>
        <mc:Fallback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26" y="5071388"/>
                <a:ext cx="162552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526" t="-36000" b="-6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9"/>
              <p:cNvSpPr txBox="1"/>
              <p:nvPr/>
            </p:nvSpPr>
            <p:spPr>
              <a:xfrm>
                <a:off x="9926293" y="5059296"/>
                <a:ext cx="719987" cy="20518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1609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1600" spc="40" dirty="0" smtClean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푛</a:t>
                </a:r>
                <a14:m>
                  <m:oMath xmlns:m="http://schemas.openxmlformats.org/officeDocument/2006/math">
                    <m:r>
                      <a:rPr lang="zh-CN" altLang="en-US" sz="1600" i="1" spc="4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MEFHTH+CambriaMath"/>
                      </a:rPr>
                      <m:t>−</m:t>
                    </m:r>
                  </m:oMath>
                </a14:m>
                <a:r>
                  <a:rPr sz="1600" spc="40" dirty="0" smtClean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푋</a:t>
                </a:r>
                <a:endParaRPr sz="1600" spc="40" dirty="0">
                  <a:solidFill>
                    <a:srgbClr val="FFFFFF"/>
                  </a:solidFill>
                  <a:latin typeface="MEFHTH+CambriaMath"/>
                  <a:cs typeface="MEFHTH+CambriaMath"/>
                </a:endParaRPr>
              </a:p>
            </p:txBody>
          </p:sp>
        </mc:Choice>
        <mc:Fallback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93" y="5059296"/>
                <a:ext cx="719987" cy="205184"/>
              </a:xfrm>
              <a:prstGeom prst="rect">
                <a:avLst/>
              </a:prstGeom>
              <a:blipFill rotWithShape="0">
                <a:blip r:embed="rId4"/>
                <a:stretch>
                  <a:fillRect l="-16949" t="-52941" b="-5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 txBox="1"/>
          <p:nvPr/>
        </p:nvSpPr>
        <p:spPr>
          <a:xfrm>
            <a:off x="6218174" y="5103080"/>
            <a:ext cx="1304488" cy="698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8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MEFHTH+CambriaMath"/>
                <a:cs typeface="MEFHTH+CambriaMath"/>
              </a:rPr>
              <a:t>푃</a:t>
            </a:r>
            <a:r>
              <a:rPr sz="2200" spc="4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MEFHTH+CambriaMath"/>
                <a:cs typeface="MEFHTH+CambriaMath"/>
              </a:rPr>
              <a:t>푋</a:t>
            </a:r>
            <a:r>
              <a:rPr sz="2200" spc="10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MEFHTH+CambriaMath"/>
                <a:cs typeface="MEFHTH+CambriaMath"/>
              </a:rPr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1"/>
              <p:cNvSpPr txBox="1"/>
              <p:nvPr/>
            </p:nvSpPr>
            <p:spPr>
              <a:xfrm>
                <a:off x="7181723" y="5288771"/>
                <a:ext cx="1728719" cy="28212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2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spc="57" dirty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푋!</a:t>
                </a:r>
                <a:r>
                  <a:rPr sz="2200" spc="661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푛</a:t>
                </a:r>
                <a:r>
                  <a:rPr sz="2200" spc="-12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12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</m:oMath>
                </a14:m>
                <a:r>
                  <a:rPr sz="2200" dirty="0" smtClean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푋</a:t>
                </a:r>
                <a:r>
                  <a:rPr sz="2200" spc="419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200" spc="419" dirty="0" smtClean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200" dirty="0" smtClean="0">
                    <a:solidFill>
                      <a:srgbClr val="FFFFFF"/>
                    </a:solidFill>
                    <a:latin typeface="MEFHTH+CambriaMath"/>
                    <a:cs typeface="MEFHTH+CambriaMath"/>
                  </a:rPr>
                  <a:t>!</a:t>
                </a:r>
                <a:endParaRPr sz="2200" dirty="0">
                  <a:solidFill>
                    <a:srgbClr val="FFFFFF"/>
                  </a:solidFill>
                  <a:latin typeface="MEFHTH+CambriaMath"/>
                  <a:cs typeface="MEFHTH+CambriaMath"/>
                </a:endParaRPr>
              </a:p>
            </p:txBody>
          </p:sp>
        </mc:Choice>
        <mc:Fallback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23" y="5288771"/>
                <a:ext cx="1728719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9859" t="-54348" b="-5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623392" y="-41945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71823" y="805576"/>
            <a:ext cx="8330185" cy="191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BLTAR+CenturyGothic"/>
                <a:cs typeface="KBLTAR+CenturyGothic"/>
              </a:rPr>
              <a:t>NEUROMUSCULAR</a:t>
            </a:r>
            <a:r>
              <a:rPr sz="4000" spc="62">
                <a:solidFill>
                  <a:srgbClr val="FFFFFF"/>
                </a:solidFill>
                <a:latin typeface="KBLTAR+CenturyGothic"/>
                <a:cs typeface="KBLTAR+CenturyGothic"/>
              </a:rPr>
              <a:t> </a:t>
            </a:r>
            <a:r>
              <a:rPr sz="4000">
                <a:solidFill>
                  <a:srgbClr val="FFFFFF"/>
                </a:solidFill>
                <a:latin typeface="KBLTAR+CenturyGothic"/>
                <a:cs typeface="KBLTAR+CenturyGothic"/>
              </a:rPr>
              <a:t>JUNCTION:</a:t>
            </a:r>
          </a:p>
          <a:p>
            <a:pPr marL="5011547" marR="0">
              <a:lnSpc>
                <a:spcPts val="432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BLTAR+CenturyGothic"/>
                <a:cs typeface="KBLTAR+CenturyGothic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54186" y="2198972"/>
            <a:ext cx="1093129" cy="1102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10" dirty="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  <a:p>
            <a:pPr marL="0" marR="0">
              <a:lnSpc>
                <a:spcPts val="1609"/>
              </a:lnSpc>
              <a:spcBef>
                <a:spcPts val="778"/>
              </a:spcBef>
              <a:spcAft>
                <a:spcPct val="0"/>
              </a:spcAft>
            </a:pPr>
            <a:r>
              <a:rPr sz="1600" spc="50" dirty="0">
                <a:solidFill>
                  <a:srgbClr val="FFFFFF"/>
                </a:solidFill>
                <a:latin typeface="ILRFDM+CambriaMath"/>
                <a:cs typeface="ILRFDM+CambriaMath"/>
              </a:rPr>
              <a:t>0!</a:t>
            </a:r>
            <a:r>
              <a:rPr sz="1600" spc="22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3−0</a:t>
            </a:r>
            <a:r>
              <a:rPr sz="1600" spc="3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  <a:p>
            <a:pPr marL="304800" marR="0">
              <a:lnSpc>
                <a:spcPts val="1611"/>
              </a:lnSpc>
              <a:spcBef>
                <a:spcPts val="668"/>
              </a:spcBef>
              <a:spcAft>
                <a:spcPct val="0"/>
              </a:spcAft>
            </a:pPr>
            <a:r>
              <a:rPr sz="1600" spc="10" dirty="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2047" y="2287380"/>
            <a:ext cx="2051122" cy="2512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0</a:t>
            </a:r>
            <a:r>
              <a:rPr sz="2200" spc="96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  <a:p>
            <a:pPr marL="0" marR="0">
              <a:lnSpc>
                <a:spcPts val="2453"/>
              </a:lnSpc>
              <a:spcBef>
                <a:spcPts val="2166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1</a:t>
            </a:r>
            <a:r>
              <a:rPr sz="2200" spc="96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  <a:p>
            <a:pPr marL="0" marR="0">
              <a:lnSpc>
                <a:spcPts val="2453"/>
              </a:lnSpc>
              <a:spcBef>
                <a:spcPts val="2214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2</a:t>
            </a:r>
            <a:r>
              <a:rPr sz="2200" spc="96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  <a:p>
            <a:pPr marL="0" marR="0">
              <a:lnSpc>
                <a:spcPts val="2453"/>
              </a:lnSpc>
              <a:spcBef>
                <a:spcPts val="2217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KIKQJB+ArialMT"/>
                <a:cs typeface="KIKQJB+ArialMT"/>
              </a:rPr>
              <a:t>•</a:t>
            </a:r>
            <a:r>
              <a:rPr sz="22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푃</a:t>
            </a:r>
            <a:r>
              <a:rPr sz="2200" spc="41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푋</a:t>
            </a:r>
            <a:r>
              <a:rPr sz="2200" spc="1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  <a:r>
              <a:rPr sz="2200" spc="6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3</a:t>
            </a:r>
            <a:r>
              <a:rPr sz="2200" spc="91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ILRFDM+CambriaMath"/>
                <a:cs typeface="ILRFDM+CambriaMath"/>
              </a:rPr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6"/>
              <p:cNvSpPr txBox="1"/>
              <p:nvPr/>
            </p:nvSpPr>
            <p:spPr>
              <a:xfrm>
                <a:off x="4247315" y="2324383"/>
                <a:ext cx="3018272" cy="28212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198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</a:t>
                </a:r>
                <a:r>
                  <a:rPr sz="2400" spc="134" baseline="36545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</a:t>
                </a: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(1</a:t>
                </a:r>
                <a:r>
                  <a:rPr sz="2200" spc="-7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78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</m:oMath>
                </a14:m>
                <a:r>
                  <a:rPr sz="2200" dirty="0" smtClean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0.1)</a:t>
                </a:r>
                <a:r>
                  <a:rPr sz="2400" baseline="36545" dirty="0" smtClean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3</a:t>
                </a:r>
                <a:r>
                  <a:rPr sz="2400" baseline="36545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−0</a:t>
                </a:r>
              </a:p>
            </p:txBody>
          </p:sp>
        </mc:Choice>
        <mc:Fallback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315" y="2324383"/>
                <a:ext cx="3018272" cy="282129"/>
              </a:xfrm>
              <a:prstGeom prst="rect">
                <a:avLst/>
              </a:prstGeom>
              <a:blipFill rotWithShape="0">
                <a:blip r:embed="rId3"/>
                <a:stretch>
                  <a:fillRect l="-5657" t="-57447" b="-55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7"/>
              <p:cNvSpPr txBox="1"/>
              <p:nvPr/>
            </p:nvSpPr>
            <p:spPr>
              <a:xfrm>
                <a:off x="4247315" y="2846323"/>
                <a:ext cx="2973671" cy="147476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2198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200" spc="-18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</a:t>
                </a:r>
                <a:r>
                  <a:rPr sz="2400" spc="134" baseline="36636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1</a:t>
                </a: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(1</a:t>
                </a:r>
                <a:r>
                  <a:rPr sz="2200" spc="-7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78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0.1)</a:t>
                </a:r>
                <a:r>
                  <a:rPr sz="2400" baseline="36636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3−1</a:t>
                </a:r>
              </a:p>
              <a:p>
                <a:pPr marL="0" marR="0">
                  <a:lnSpc>
                    <a:spcPts val="2198"/>
                  </a:lnSpc>
                  <a:spcBef>
                    <a:spcPts val="2469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</a:t>
                </a:r>
                <a:r>
                  <a:rPr sz="2400" spc="134" baseline="36545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2</a:t>
                </a: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(1</a:t>
                </a:r>
                <a:r>
                  <a:rPr sz="2200" spc="-7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78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0.1)</a:t>
                </a:r>
                <a:r>
                  <a:rPr sz="2400" baseline="36545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3−2</a:t>
                </a:r>
              </a:p>
              <a:p>
                <a:pPr marL="0" marR="0">
                  <a:lnSpc>
                    <a:spcPts val="2198"/>
                  </a:lnSpc>
                  <a:spcBef>
                    <a:spcPts val="2422"/>
                  </a:spcBef>
                  <a:spcAft>
                    <a:spcPct val="0"/>
                  </a:spcAft>
                </a:pP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</a:t>
                </a:r>
                <a:r>
                  <a:rPr sz="2400" spc="94" baseline="36681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3</a:t>
                </a:r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(1</a:t>
                </a:r>
                <a:r>
                  <a:rPr sz="2200" spc="-78" dirty="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-78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 </m:t>
                    </m:r>
                  </m:oMath>
                </a14:m>
                <a:r>
                  <a:rPr sz="2200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0.1)</a:t>
                </a:r>
                <a:r>
                  <a:rPr sz="2400" baseline="36681" dirty="0">
                    <a:solidFill>
                      <a:srgbClr val="FFFFFF"/>
                    </a:solidFill>
                    <a:latin typeface="ILRFDM+CambriaMath"/>
                    <a:cs typeface="ILRFDM+CambriaMath"/>
                  </a:rPr>
                  <a:t>3−3</a:t>
                </a:r>
              </a:p>
            </p:txBody>
          </p:sp>
        </mc:Choice>
        <mc:Fallback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315" y="2846323"/>
                <a:ext cx="2973671" cy="1474763"/>
              </a:xfrm>
              <a:prstGeom prst="rect">
                <a:avLst/>
              </a:prstGeom>
              <a:blipFill rotWithShape="0">
                <a:blip r:embed="rId4"/>
                <a:stretch>
                  <a:fillRect l="-5738" t="-11570" b="-10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3168322" y="3095533"/>
            <a:ext cx="1093129" cy="79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50" dirty="0">
                <a:solidFill>
                  <a:srgbClr val="FFFFFF"/>
                </a:solidFill>
                <a:latin typeface="ILRFDM+CambriaMath"/>
                <a:cs typeface="ILRFDM+CambriaMath"/>
              </a:rPr>
              <a:t>1!</a:t>
            </a:r>
            <a:r>
              <a:rPr sz="1600" spc="22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3−1</a:t>
            </a:r>
            <a:r>
              <a:rPr sz="1600" spc="3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  <a:p>
            <a:pPr marL="304800" marR="0">
              <a:lnSpc>
                <a:spcPts val="1609"/>
              </a:lnSpc>
              <a:spcBef>
                <a:spcPts val="670"/>
              </a:spcBef>
              <a:spcAft>
                <a:spcPct val="0"/>
              </a:spcAft>
            </a:pPr>
            <a:r>
              <a:rPr sz="1600" spc="10" dirty="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40890" y="3673003"/>
            <a:ext cx="1093129" cy="7988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50" dirty="0">
                <a:solidFill>
                  <a:srgbClr val="FFFFFF"/>
                </a:solidFill>
                <a:latin typeface="ILRFDM+CambriaMath"/>
                <a:cs typeface="ILRFDM+CambriaMath"/>
              </a:rPr>
              <a:t>2!</a:t>
            </a:r>
            <a:r>
              <a:rPr sz="1600" spc="22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3−2</a:t>
            </a:r>
            <a:r>
              <a:rPr sz="1600" spc="3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  <a:p>
            <a:pPr marL="304800" marR="0">
              <a:lnSpc>
                <a:spcPts val="1611"/>
              </a:lnSpc>
              <a:spcBef>
                <a:spcPts val="668"/>
              </a:spcBef>
              <a:spcAft>
                <a:spcPct val="0"/>
              </a:spcAft>
            </a:pPr>
            <a:r>
              <a:rPr sz="1600" spc="10" dirty="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13458" y="4255923"/>
            <a:ext cx="1093129" cy="50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ct val="0"/>
              </a:spcBef>
              <a:spcAft>
                <a:spcPct val="0"/>
              </a:spcAft>
            </a:pPr>
            <a:r>
              <a:rPr sz="1600" spc="10" dirty="0">
                <a:solidFill>
                  <a:srgbClr val="FFFFFF"/>
                </a:solidFill>
                <a:latin typeface="ILRFDM+CambriaMath"/>
                <a:cs typeface="ILRFDM+CambriaMath"/>
              </a:rPr>
              <a:t>3!</a:t>
            </a:r>
            <a:r>
              <a:rPr sz="1600" spc="2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3−3</a:t>
            </a:r>
            <a:r>
              <a:rPr sz="1600" spc="27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ILRFDM+CambriaMath"/>
                <a:cs typeface="ILRFDM+CambriaMath"/>
              </a:rPr>
              <a:t>!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34705" y="2905013"/>
            <a:ext cx="3742460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IJPUUD+CenturyGothic"/>
                <a:cs typeface="IJPUUD+CenturyGothic"/>
              </a:rPr>
              <a:t>THANK</a:t>
            </a:r>
            <a:r>
              <a:rPr sz="4000" spc="35">
                <a:solidFill>
                  <a:srgbClr val="FFFFFF"/>
                </a:solidFill>
                <a:latin typeface="IJPUUD+CenturyGothic"/>
                <a:cs typeface="IJPUUD+CenturyGothic"/>
              </a:rPr>
              <a:t> </a:t>
            </a:r>
            <a:r>
              <a:rPr sz="4000">
                <a:solidFill>
                  <a:srgbClr val="FFFFFF"/>
                </a:solidFill>
                <a:latin typeface="IJPUUD+CenturyGothic"/>
                <a:cs typeface="IJPUUD+CenturyGothic"/>
              </a:rPr>
              <a:t>YOU!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1695" y="1079600"/>
            <a:ext cx="7754371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HLPUMQ+CenturyGothic"/>
                <a:cs typeface="HLPUMQ+CenturyGothic"/>
              </a:rPr>
              <a:t>PROPERTIES OF</a:t>
            </a:r>
            <a:r>
              <a:rPr sz="4000" spc="14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4000">
                <a:solidFill>
                  <a:srgbClr val="FFFFFF"/>
                </a:solidFill>
                <a:latin typeface="HLPUMQ+CenturyGothic"/>
                <a:cs typeface="HLPUMQ+CenturyGothic"/>
              </a:rPr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2343380"/>
            <a:ext cx="10423852" cy="1108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1.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The</a:t>
            </a:r>
            <a:r>
              <a:rPr sz="3200" spc="-16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probability</a:t>
            </a:r>
            <a:r>
              <a:rPr sz="3200" spc="15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of</a:t>
            </a:r>
            <a:r>
              <a:rPr sz="3200" spc="-10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any event</a:t>
            </a:r>
            <a:r>
              <a:rPr sz="3200" spc="-26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,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,</a:t>
            </a:r>
            <a:r>
              <a:rPr sz="3200" spc="-21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must be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240" y="3040799"/>
            <a:ext cx="6049046" cy="1094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7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between</a:t>
            </a:r>
            <a:r>
              <a:rPr sz="3200" spc="-35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0 and</a:t>
            </a:r>
            <a:r>
              <a:rPr sz="3200" spc="-11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>
                <a:solidFill>
                  <a:srgbClr val="FFFFFF"/>
                </a:solidFill>
                <a:latin typeface="HLPUMQ+CenturyGothic"/>
                <a:cs typeface="HLPUMQ+CenturyGothic"/>
              </a:rPr>
              <a:t>1 inclusive.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35475" y="3773146"/>
            <a:ext cx="2871152" cy="110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0 </a:t>
            </a:r>
            <a:r>
              <a:rPr sz="3200" b="1" u="sng">
                <a:solidFill>
                  <a:srgbClr val="FFFFFF"/>
                </a:solidFill>
                <a:latin typeface="CEHQST+CenturyGothic-Bold"/>
                <a:cs typeface="CEHQST+CenturyGothic-Bold"/>
              </a:rPr>
              <a:t>&lt;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 b="1" spc="-11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u="sng">
                <a:solidFill>
                  <a:srgbClr val="FFFFFF"/>
                </a:solidFill>
                <a:latin typeface="CEHQST+CenturyGothic-Bold"/>
                <a:cs typeface="CEHQST+CenturyGothic-Bold"/>
              </a:rPr>
              <a:t>&lt;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spc="10">
                <a:solidFill>
                  <a:srgbClr val="FFFFFF"/>
                </a:solidFill>
                <a:latin typeface="CEHQST+CenturyGothic-Bold"/>
                <a:cs typeface="CEHQST+CenturyGothic-Bold"/>
              </a:rPr>
              <a:t>1.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7240" y="4583077"/>
            <a:ext cx="10209594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 dirty="0">
                <a:solidFill>
                  <a:srgbClr val="FFFFFF"/>
                </a:solidFill>
                <a:latin typeface="CEHQST+CenturyGothic-Bold"/>
                <a:cs typeface="CEHQST+CenturyGothic-Bold"/>
              </a:rPr>
              <a:t>2. </a:t>
            </a:r>
            <a:r>
              <a:rPr sz="3200" dirty="0">
                <a:solidFill>
                  <a:srgbClr val="FFFFFF"/>
                </a:solidFill>
                <a:latin typeface="HLPUMQ+CenturyGothic"/>
                <a:cs typeface="HLPUMQ+CenturyGothic"/>
              </a:rPr>
              <a:t>If the</a:t>
            </a:r>
            <a:r>
              <a:rPr sz="3200" spc="-11" dirty="0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 dirty="0">
                <a:solidFill>
                  <a:srgbClr val="FFFFFF"/>
                </a:solidFill>
                <a:latin typeface="HLPUMQ+CenturyGothic"/>
                <a:cs typeface="HLPUMQ+CenturyGothic"/>
              </a:rPr>
              <a:t>sample</a:t>
            </a:r>
            <a:r>
              <a:rPr sz="3200" spc="-15" dirty="0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 dirty="0">
                <a:solidFill>
                  <a:srgbClr val="FFFFFF"/>
                </a:solidFill>
                <a:latin typeface="HLPUMQ+CenturyGothic"/>
                <a:cs typeface="HLPUMQ+CenturyGothic"/>
              </a:rPr>
              <a:t>space </a:t>
            </a:r>
            <a:r>
              <a:rPr sz="3200" b="1" i="1" dirty="0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S</a:t>
            </a:r>
            <a:r>
              <a:rPr sz="3200" b="1" i="1" spc="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EHQST+CenturyGothic-Bold"/>
                <a:cs typeface="CEHQST+CenturyGothic-Bold"/>
              </a:rPr>
              <a:t>=</a:t>
            </a:r>
            <a:r>
              <a:rPr sz="3200" b="1" spc="14" dirty="0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EHQST+CenturyGothic-Bold"/>
                <a:cs typeface="CEHQST+CenturyGothic-Bold"/>
              </a:rPr>
              <a:t>{</a:t>
            </a:r>
            <a:r>
              <a:rPr sz="3200" b="1" i="1" dirty="0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EHQST+CenturyGothic-Bold"/>
                <a:cs typeface="CEHQST+CenturyGothic-Bold"/>
              </a:rPr>
              <a:t>, </a:t>
            </a:r>
            <a:r>
              <a:rPr sz="3200" b="1" i="1" dirty="0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PWPGT+CenturyGothic-Bold"/>
                <a:cs typeface="GPWPGT+CenturyGothic-Bold"/>
              </a:rPr>
              <a:t>, …,</a:t>
            </a:r>
            <a:r>
              <a:rPr sz="3200" b="1" spc="11" dirty="0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 i="1" dirty="0" smtClean="0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lang="en-US" sz="3200" b="1" i="1" spc="48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200" b="1" i="1" spc="488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 smtClean="0">
                <a:solidFill>
                  <a:srgbClr val="FFFFFF"/>
                </a:solidFill>
                <a:latin typeface="CEHQST+CenturyGothic-Bold"/>
                <a:cs typeface="CEHQST+CenturyGothic-Bold"/>
              </a:rPr>
              <a:t>}</a:t>
            </a:r>
            <a:r>
              <a:rPr sz="3200" dirty="0" smtClean="0">
                <a:solidFill>
                  <a:srgbClr val="FFFFFF"/>
                </a:solidFill>
                <a:latin typeface="HLPUMQ+CenturyGothic"/>
                <a:cs typeface="HLPUMQ+CenturyGothic"/>
              </a:rPr>
              <a:t>,</a:t>
            </a:r>
            <a:r>
              <a:rPr sz="3200" spc="-19" dirty="0" smtClean="0">
                <a:solidFill>
                  <a:srgbClr val="FFFFFF"/>
                </a:solidFill>
                <a:latin typeface="HLPUMQ+CenturyGothic"/>
                <a:cs typeface="HLPUMQ+CenturyGothic"/>
              </a:rPr>
              <a:t> </a:t>
            </a:r>
            <a:r>
              <a:rPr sz="3200" dirty="0">
                <a:solidFill>
                  <a:srgbClr val="FFFFFF"/>
                </a:solidFill>
                <a:latin typeface="HLPUMQ+CenturyGothic"/>
                <a:cs typeface="HLPUMQ+CenturyGothic"/>
              </a:rPr>
              <a:t>then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14567" y="4823801"/>
            <a:ext cx="1201837" cy="73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89"/>
              </a:lnSpc>
              <a:spcBef>
                <a:spcPct val="0"/>
              </a:spcBef>
              <a:spcAft>
                <a:spcPct val="0"/>
              </a:spcAft>
            </a:pP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1</a:t>
            </a:r>
            <a:r>
              <a:rPr sz="2150" b="1" spc="3236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24084" y="4820092"/>
            <a:ext cx="572364" cy="742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8"/>
              </a:lnSpc>
              <a:spcBef>
                <a:spcPct val="0"/>
              </a:spcBef>
              <a:spcAft>
                <a:spcPct val="0"/>
              </a:spcAft>
            </a:pPr>
            <a:r>
              <a:rPr sz="2150" b="1" i="1" dirty="0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20694" y="5392575"/>
            <a:ext cx="6317567" cy="11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 b="1" spc="-12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+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)</a:t>
            </a:r>
            <a:r>
              <a:rPr sz="3200" b="1" spc="-12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+</a:t>
            </a:r>
            <a:r>
              <a:rPr sz="3200" b="1" spc="14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GPWPGT+CenturyGothic-Bold"/>
                <a:cs typeface="GPWPGT+CenturyGothic-Bold"/>
              </a:rPr>
              <a:t>… +</a:t>
            </a:r>
            <a:r>
              <a:rPr sz="3200" b="1" spc="14">
                <a:solidFill>
                  <a:srgbClr val="FFFFFF"/>
                </a:solidFill>
                <a:latin typeface="GPWPGT+CenturyGothic-Bold"/>
                <a:cs typeface="GPWPGT+CenturyGothic-Bold"/>
              </a:rPr>
              <a:t> 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P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(</a:t>
            </a:r>
            <a:r>
              <a:rPr sz="3200" b="1" i="1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e</a:t>
            </a:r>
            <a:r>
              <a:rPr sz="3200" b="1" i="1" spc="4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)</a:t>
            </a:r>
            <a:r>
              <a:rPr sz="3200" b="1" spc="-22">
                <a:solidFill>
                  <a:srgbClr val="FFFFFF"/>
                </a:solidFill>
                <a:latin typeface="CEHQST+CenturyGothic-Bold"/>
                <a:cs typeface="CEHQST+CenturyGothic-Bold"/>
              </a:rPr>
              <a:t> </a:t>
            </a:r>
            <a:r>
              <a:rPr sz="320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= 1.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64203" y="5633299"/>
            <a:ext cx="561503" cy="73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89"/>
              </a:lnSpc>
              <a:spcBef>
                <a:spcPct val="0"/>
              </a:spcBef>
              <a:spcAft>
                <a:spcPct val="0"/>
              </a:spcAft>
            </a:pP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84571" y="5633299"/>
            <a:ext cx="561503" cy="73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89"/>
              </a:lnSpc>
              <a:spcBef>
                <a:spcPct val="0"/>
              </a:spcBef>
              <a:spcAft>
                <a:spcPct val="0"/>
              </a:spcAft>
            </a:pPr>
            <a:r>
              <a:rPr sz="2150" b="1">
                <a:solidFill>
                  <a:srgbClr val="FFFFFF"/>
                </a:solidFill>
                <a:latin typeface="CEHQST+CenturyGothic-Bold"/>
                <a:cs typeface="CEHQST+CenturyGothic-Bold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35830" y="5629590"/>
            <a:ext cx="572364" cy="742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8"/>
              </a:lnSpc>
              <a:spcBef>
                <a:spcPct val="0"/>
              </a:spcBef>
              <a:spcAft>
                <a:spcPct val="0"/>
              </a:spcAft>
            </a:pPr>
            <a:r>
              <a:rPr sz="2150" b="1" i="1" dirty="0">
                <a:solidFill>
                  <a:srgbClr val="FFFFFF"/>
                </a:solidFill>
                <a:latin typeface="DIRPLO+CenturyGothic-BoldItalic"/>
                <a:cs typeface="DIRPLO+CenturyGothic-BoldItalic"/>
              </a:rPr>
              <a:t>n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65413" y="970168"/>
            <a:ext cx="3410117" cy="136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0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KQSTHB+CenturyGothic"/>
                <a:cs typeface="KQSTHB+CenturyGothic"/>
              </a:rPr>
              <a:t>COIN TOSS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137" y="1552699"/>
            <a:ext cx="3395771" cy="546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KQSTHB+CenturyGothic"/>
                <a:cs typeface="KQSTHB+CenturyGothic"/>
              </a:rPr>
              <a:t>(EQUAL</a:t>
            </a:r>
            <a:r>
              <a:rPr sz="1600" spc="47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1600">
                <a:solidFill>
                  <a:srgbClr val="FFFFFF"/>
                </a:solidFill>
                <a:latin typeface="KQSTHB+CenturyGothic"/>
                <a:cs typeface="KQSTHB+CenturyGothic"/>
              </a:rPr>
              <a:t>OUTCOMES</a:t>
            </a:r>
            <a:r>
              <a:rPr sz="1600" spc="50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1600">
                <a:solidFill>
                  <a:srgbClr val="FFFFFF"/>
                </a:solidFill>
                <a:latin typeface="KQSTHB+CenturyGothic"/>
                <a:cs typeface="KQSTHB+CenturyGothic"/>
              </a:rPr>
              <a:t>EXAMPLE)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35675" y="2287059"/>
            <a:ext cx="4502218" cy="896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57"/>
              </a:lnSpc>
              <a:spcBef>
                <a:spcPct val="0"/>
              </a:spcBef>
              <a:spcAft>
                <a:spcPct val="0"/>
              </a:spcAft>
            </a:pPr>
            <a:r>
              <a:rPr sz="2600" b="1">
                <a:solidFill>
                  <a:srgbClr val="FFFFFF"/>
                </a:solidFill>
                <a:latin typeface="QEGQKD+CenturyGothic-Bold"/>
                <a:cs typeface="QEGQKD+CenturyGothic-Bold"/>
              </a:rPr>
              <a:t>Suppose</a:t>
            </a:r>
            <a:r>
              <a:rPr sz="2600" b="1" spc="-17">
                <a:solidFill>
                  <a:srgbClr val="FFFFFF"/>
                </a:solidFill>
                <a:latin typeface="QEGQKD+CenturyGothic-Bold"/>
                <a:cs typeface="QEGQKD+CenturyGothic-Bold"/>
              </a:rPr>
              <a:t> </a:t>
            </a:r>
            <a:r>
              <a:rPr sz="2600" b="1">
                <a:solidFill>
                  <a:srgbClr val="FFFFFF"/>
                </a:solidFill>
                <a:latin typeface="QEGQKD+CenturyGothic-Bold"/>
                <a:cs typeface="QEGQKD+CenturyGothic-Bold"/>
              </a:rPr>
              <a:t>a coin</a:t>
            </a:r>
            <a:r>
              <a:rPr sz="2600" b="1" spc="-19">
                <a:solidFill>
                  <a:srgbClr val="FFFFFF"/>
                </a:solidFill>
                <a:latin typeface="QEGQKD+CenturyGothic-Bold"/>
                <a:cs typeface="QEGQKD+CenturyGothic-Bold"/>
              </a:rPr>
              <a:t> </a:t>
            </a:r>
            <a:r>
              <a:rPr sz="2600" b="1">
                <a:solidFill>
                  <a:srgbClr val="FFFFFF"/>
                </a:solidFill>
                <a:latin typeface="QEGQKD+CenturyGothic-Bold"/>
                <a:cs typeface="QEGQKD+CenturyGothic-Bold"/>
              </a:rPr>
              <a:t>is tossed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39472" y="2641696"/>
            <a:ext cx="5731818" cy="88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5"/>
              </a:lnSpc>
              <a:spcBef>
                <a:spcPct val="0"/>
              </a:spcBef>
              <a:spcAft>
                <a:spcPct val="0"/>
              </a:spcAft>
            </a:pPr>
            <a:r>
              <a:rPr sz="2600" dirty="0">
                <a:solidFill>
                  <a:srgbClr val="FFFFFF"/>
                </a:solidFill>
                <a:latin typeface="NTVMPO+ArialMT"/>
                <a:cs typeface="NTVMPO+ArialMT"/>
              </a:rPr>
              <a:t>•</a:t>
            </a:r>
            <a:r>
              <a:rPr sz="26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Possible</a:t>
            </a:r>
            <a:r>
              <a:rPr sz="2600" spc="18" dirty="0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outcomes</a:t>
            </a:r>
            <a:r>
              <a:rPr sz="2600" spc="-28" dirty="0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= Heads 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72064" y="3119164"/>
            <a:ext cx="1122805" cy="889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ct val="0"/>
              </a:spcBef>
              <a:spcAft>
                <a:spcPct val="0"/>
              </a:spcAft>
            </a:pP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Tails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5675" y="3814913"/>
            <a:ext cx="4351294" cy="88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5"/>
              </a:lnSpc>
              <a:spcBef>
                <a:spcPct val="0"/>
              </a:spcBef>
              <a:spcAft>
                <a:spcPct val="0"/>
              </a:spcAft>
            </a:pP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Assuming the</a:t>
            </a:r>
            <a:r>
              <a:rPr sz="2600" spc="-18" dirty="0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coin</a:t>
            </a:r>
            <a:r>
              <a:rPr sz="2600" spc="14" dirty="0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 dirty="0">
                <a:solidFill>
                  <a:srgbClr val="FFFFFF"/>
                </a:solidFill>
                <a:latin typeface="KQSTHB+CenturyGothic"/>
                <a:cs typeface="KQSTHB+CenturyGothic"/>
              </a:rPr>
              <a:t>is fair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129" y="4640074"/>
            <a:ext cx="4094736" cy="126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NTVMPO+ArialMT"/>
                <a:cs typeface="NTVMPO+ArialMT"/>
              </a:rPr>
              <a:t>•</a:t>
            </a:r>
            <a:r>
              <a:rPr sz="260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P(heads) = P(tails)</a:t>
            </a:r>
          </a:p>
          <a:p>
            <a:pPr marL="0" marR="0">
              <a:lnSpc>
                <a:spcPts val="2988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FFFFFF"/>
                </a:solidFill>
                <a:latin typeface="NTVMPO+ArialMT"/>
                <a:cs typeface="NTVMPO+ArialMT"/>
              </a:rPr>
              <a:t>•</a:t>
            </a:r>
            <a:r>
              <a:rPr sz="2600" spc="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P(heads) + P(tails)</a:t>
            </a:r>
            <a:r>
              <a:rPr sz="2600" spc="19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=1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35675" y="5957089"/>
            <a:ext cx="4540638" cy="88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FFFFFF"/>
                </a:solidFill>
                <a:latin typeface="NUPAKW+CambriaMath"/>
                <a:cs typeface="NUPAKW+CambriaMath"/>
              </a:rPr>
              <a:t>∴</a:t>
            </a:r>
            <a:r>
              <a:rPr sz="2200" spc="18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P(heads) = P(tails)</a:t>
            </a:r>
            <a:r>
              <a:rPr sz="2600" spc="38">
                <a:solidFill>
                  <a:srgbClr val="FFFFFF"/>
                </a:solidFill>
                <a:latin typeface="KQSTHB+CenturyGothic"/>
                <a:cs typeface="KQSTHB+CenturyGothic"/>
              </a:rPr>
              <a:t> </a:t>
            </a:r>
            <a:r>
              <a:rPr sz="2600">
                <a:solidFill>
                  <a:srgbClr val="FFFFFF"/>
                </a:solidFill>
                <a:latin typeface="KQSTHB+CenturyGothic"/>
                <a:cs typeface="KQSTHB+CenturyGothic"/>
              </a:rPr>
              <a:t>= </a:t>
            </a:r>
            <a:r>
              <a:rPr sz="2600" spc="-10">
                <a:solidFill>
                  <a:srgbClr val="FFFFFF"/>
                </a:solidFill>
                <a:latin typeface="KQSTHB+CenturyGothic"/>
                <a:cs typeface="KQSTHB+CenturyGothic"/>
              </a:rPr>
              <a:t>0.5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70627" y="1079600"/>
            <a:ext cx="7064267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LAW</a:t>
            </a:r>
            <a:r>
              <a:rPr sz="4000" spc="11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OF</a:t>
            </a:r>
            <a:r>
              <a:rPr sz="4000" spc="-10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LARGE</a:t>
            </a:r>
            <a:r>
              <a:rPr sz="4000" spc="27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4000">
                <a:solidFill>
                  <a:srgbClr val="FFFFFF"/>
                </a:solidFill>
                <a:latin typeface="NUOJWU+CenturyGothic"/>
                <a:cs typeface="NUOJWU+CenturyGothic"/>
              </a:rPr>
              <a:t>NUMBERS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6727" y="2015839"/>
            <a:ext cx="4088795" cy="11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As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number of repetitions</a:t>
            </a:r>
          </a:p>
          <a:p>
            <a:pPr marL="0" marR="0">
              <a:lnSpc>
                <a:spcPts val="2859"/>
              </a:lnSpc>
              <a:spcBef>
                <a:spcPts val="23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increases,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6727" y="2874232"/>
            <a:ext cx="4459700" cy="155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the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proportion of</a:t>
            </a:r>
            <a:r>
              <a:rPr sz="2400" b="1" spc="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a</a:t>
            </a:r>
            <a:r>
              <a:rPr sz="2400" b="1" spc="10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certain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outcome</a:t>
            </a:r>
            <a:r>
              <a:rPr sz="2400" b="1" spc="-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approaches</a:t>
            </a:r>
            <a:r>
              <a:rPr sz="2400" spc="22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the</a:t>
            </a:r>
          </a:p>
          <a:p>
            <a:pPr marL="0" marR="0">
              <a:lnSpc>
                <a:spcPts val="2859"/>
              </a:lnSpc>
              <a:spcBef>
                <a:spcPts val="22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probability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6727" y="4590510"/>
            <a:ext cx="4956629" cy="119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(coin</a:t>
            </a:r>
            <a:r>
              <a:rPr sz="2400" spc="-33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toss example) </a:t>
            </a:r>
            <a:r>
              <a:rPr sz="2400">
                <a:solidFill>
                  <a:srgbClr val="FFFFFF"/>
                </a:solidFill>
                <a:latin typeface="TIQFSI+Wingdings-Regular"/>
                <a:cs typeface="TIQFSI+Wingdings-Regular"/>
              </a:rPr>
              <a:t></a:t>
            </a:r>
            <a:r>
              <a:rPr sz="2400" spc="6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as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# of</a:t>
            </a:r>
          </a:p>
          <a:p>
            <a:pPr marL="0" marR="0">
              <a:lnSpc>
                <a:spcPts val="2894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tosses</a:t>
            </a:r>
            <a:r>
              <a:rPr sz="2400" b="1" spc="-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increases,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6727" y="5451900"/>
            <a:ext cx="3354001" cy="119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proportion of</a:t>
            </a:r>
            <a:r>
              <a:rPr sz="2400" b="1" spc="11">
                <a:solidFill>
                  <a:srgbClr val="FFFFFF"/>
                </a:solidFill>
                <a:latin typeface="MWTWCC+CenturyGothic-Bold"/>
                <a:cs typeface="MWTWCC+CenturyGothic-Bold"/>
              </a:rPr>
              <a:t> </a:t>
            </a:r>
            <a:r>
              <a:rPr sz="2400" b="1">
                <a:solidFill>
                  <a:srgbClr val="FFFFFF"/>
                </a:solidFill>
                <a:latin typeface="MWTWCC+CenturyGothic-Bold"/>
                <a:cs typeface="MWTWCC+CenturyGothic-Bold"/>
              </a:rPr>
              <a:t>heads</a:t>
            </a:r>
          </a:p>
          <a:p>
            <a:pPr marL="0" marR="0">
              <a:lnSpc>
                <a:spcPts val="2859"/>
              </a:lnSpc>
              <a:spcBef>
                <a:spcPts val="8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approaches</a:t>
            </a:r>
            <a:r>
              <a:rPr sz="2400" spc="10">
                <a:solidFill>
                  <a:srgbClr val="FFFFFF"/>
                </a:solidFill>
                <a:latin typeface="NUOJWU+CenturyGothic"/>
                <a:cs typeface="NUOJWU+CenturyGothic"/>
              </a:rPr>
              <a:t> </a:t>
            </a:r>
            <a:r>
              <a:rPr sz="2400">
                <a:solidFill>
                  <a:srgbClr val="FFFFFF"/>
                </a:solidFill>
                <a:latin typeface="NUOJWU+CenturyGothic"/>
                <a:cs typeface="NUOJWU+CenturyGothic"/>
              </a:rPr>
              <a:t>0.5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8350" cy="68643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83047" y="1079600"/>
            <a:ext cx="6705713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NFPIUF+CenturyGothic"/>
                <a:cs typeface="NFPIUF+CenturyGothic"/>
              </a:rPr>
              <a:t>RULE</a:t>
            </a:r>
            <a:r>
              <a:rPr sz="4000" spc="15">
                <a:solidFill>
                  <a:srgbClr val="FFFFFF"/>
                </a:solidFill>
                <a:latin typeface="NFPIUF+CenturyGothic"/>
                <a:cs typeface="NFPIUF+CenturyGothic"/>
              </a:rPr>
              <a:t> </a:t>
            </a:r>
            <a:r>
              <a:rPr sz="4000">
                <a:solidFill>
                  <a:srgbClr val="FFFFFF"/>
                </a:solidFill>
                <a:latin typeface="NFPIUF+CenturyGothic"/>
                <a:cs typeface="NFPIUF+CenturyGothic"/>
              </a:rPr>
              <a:t>OF COMPLEMENTS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66995" y="2210636"/>
            <a:ext cx="627898" cy="74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2"/>
              </a:lnSpc>
              <a:spcBef>
                <a:spcPct val="0"/>
              </a:spcBef>
              <a:spcAft>
                <a:spcPct val="0"/>
              </a:spcAft>
            </a:pPr>
            <a:r>
              <a:rPr sz="2350" dirty="0">
                <a:solidFill>
                  <a:srgbClr val="FFFFFF"/>
                </a:solidFill>
                <a:latin typeface="CLIUSO+CambriaMath"/>
                <a:cs typeface="CLIUSO+CambriaMath"/>
              </a:rPr>
              <a:t>퐶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81194" y="2274531"/>
            <a:ext cx="3847054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7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smtClean="0">
                <a:solidFill>
                  <a:srgbClr val="FFFFFF"/>
                </a:solidFill>
                <a:latin typeface="CLIUSO+CambriaMath"/>
                <a:cs typeface="CLIUSO+CambriaMath"/>
              </a:rPr>
              <a:t>푃</a:t>
            </a:r>
            <a:r>
              <a:rPr sz="3200" spc="612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 smtClean="0">
                <a:solidFill>
                  <a:srgbClr val="FFFFFF"/>
                </a:solidFill>
                <a:latin typeface="CLIUSO+CambriaMath"/>
                <a:cs typeface="CLIUSO+CambriaMath"/>
              </a:rPr>
              <a:t>퐴</a:t>
            </a:r>
            <a:r>
              <a:rPr sz="3200" spc="303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CLIUSO+CambriaMath"/>
                <a:cs typeface="CLIUSO+CambriaMath"/>
              </a:rPr>
              <a:t>=</a:t>
            </a:r>
            <a:r>
              <a:rPr sz="32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CLIUSO+CambriaMath"/>
                <a:cs typeface="CLIUSO+CambriaMath"/>
              </a:rPr>
              <a:t>1</a:t>
            </a:r>
            <a:r>
              <a:rPr sz="3200" spc="-8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sz="3200" spc="36" dirty="0">
              <a:solidFill>
                <a:srgbClr val="FFFFFF"/>
              </a:solidFill>
              <a:latin typeface="CLIUSO+CambriaMath"/>
              <a:cs typeface="CLIUSO+Cambria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647487" y="2154204"/>
                <a:ext cx="28083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87" y="2154204"/>
                <a:ext cx="28083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0" y="0"/>
            <a:ext cx="12198350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96309" y="1079600"/>
            <a:ext cx="9103479" cy="136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FFFFFF"/>
                </a:solidFill>
                <a:latin typeface="JAPQPU+CenturyGothic"/>
                <a:cs typeface="JAPQPU+CenturyGothic"/>
              </a:rPr>
              <a:t>HUMAN</a:t>
            </a:r>
            <a:r>
              <a:rPr sz="4000" spc="44">
                <a:solidFill>
                  <a:srgbClr val="FFFFFF"/>
                </a:solidFill>
                <a:latin typeface="JAPQPU+CenturyGothic"/>
                <a:cs typeface="JAPQPU+CenturyGothic"/>
              </a:rPr>
              <a:t> </a:t>
            </a:r>
            <a:r>
              <a:rPr sz="4000">
                <a:solidFill>
                  <a:srgbClr val="FFFFFF"/>
                </a:solidFill>
                <a:latin typeface="JAPQPU+CenturyGothic"/>
                <a:cs typeface="JAPQPU+CenturyGothic"/>
              </a:rPr>
              <a:t>MALE</a:t>
            </a:r>
            <a:r>
              <a:rPr sz="4000" spc="11">
                <a:solidFill>
                  <a:srgbClr val="FFFFFF"/>
                </a:solidFill>
                <a:latin typeface="JAPQPU+CenturyGothic"/>
                <a:cs typeface="JAPQPU+CenturyGothic"/>
              </a:rPr>
              <a:t> </a:t>
            </a:r>
            <a:r>
              <a:rPr sz="4000">
                <a:solidFill>
                  <a:srgbClr val="FFFFFF"/>
                </a:solidFill>
                <a:latin typeface="JAPQPU+CenturyGothic"/>
                <a:cs typeface="JAPQPU+CenturyGothic"/>
              </a:rPr>
              <a:t>COLORBLINDNESS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55915" y="1704094"/>
            <a:ext cx="2721685" cy="62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2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Rule of</a:t>
            </a:r>
            <a:r>
              <a:rPr sz="1800" b="1" spc="-12">
                <a:solidFill>
                  <a:srgbClr val="FFFFFF"/>
                </a:solidFill>
                <a:latin typeface="EMUJTK+CenturyGothic-Bold"/>
                <a:cs typeface="EMUJTK+CenturyGothic-Bold"/>
              </a:rPr>
              <a:t> </a:t>
            </a:r>
            <a:r>
              <a:rPr sz="18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Complements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47774" y="2129428"/>
            <a:ext cx="3172026" cy="75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2"/>
              </a:lnSpc>
              <a:spcBef>
                <a:spcPct val="0"/>
              </a:spcBef>
              <a:spcAft>
                <a:spcPct val="0"/>
              </a:spcAft>
            </a:pPr>
            <a:r>
              <a:rPr sz="2200" b="1">
                <a:solidFill>
                  <a:srgbClr val="404040"/>
                </a:solidFill>
                <a:latin typeface="EMUJTK+CenturyGothic-Bold"/>
                <a:cs typeface="EMUJTK+CenturyGothic-Bold"/>
              </a:rPr>
              <a:t>Male Colorblindness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07432" y="2487583"/>
            <a:ext cx="742814" cy="689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5%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6104" y="2931449"/>
            <a:ext cx="957351" cy="689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EMUJTK+CenturyGothic-Bold"/>
                <a:cs typeface="EMUJTK+CenturyGothic-Bold"/>
              </a:rPr>
              <a:t>7.5%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63037" y="3432175"/>
            <a:ext cx="34359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 spc="14" dirty="0">
                <a:solidFill>
                  <a:srgbClr val="FFFFFF"/>
                </a:solidFill>
                <a:latin typeface="BMBNRU+CambriaMath"/>
                <a:cs typeface="BMBNRU+CambriaMath"/>
              </a:rPr>
              <a:t>푃(</a:t>
            </a:r>
            <a:r>
              <a:rPr sz="2800" spc="14" dirty="0" err="1">
                <a:solidFill>
                  <a:srgbClr val="FFFFFF"/>
                </a:solidFill>
                <a:latin typeface="BMBNRU+CambriaMath"/>
                <a:cs typeface="BMBNRU+CambriaMath"/>
              </a:rPr>
              <a:t>푚푎푙푒</a:t>
            </a:r>
            <a:r>
              <a:rPr sz="2800" spc="-2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BMBNRU+CambriaMath"/>
                <a:cs typeface="BMBNRU+CambriaMath"/>
              </a:rPr>
              <a:t>푛표푡</a:t>
            </a:r>
            <a:r>
              <a:rPr sz="2800" spc="-2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err="1" smtClean="0">
                <a:solidFill>
                  <a:srgbClr val="FFFFFF"/>
                </a:solidFill>
                <a:latin typeface="BMBNRU+CambriaMath"/>
                <a:cs typeface="BMBNRU+CambriaMath"/>
              </a:rPr>
              <a:t>푏푒</a:t>
            </a:r>
            <a:r>
              <a:rPr sz="2800" dirty="0" smtClean="0">
                <a:solidFill>
                  <a:srgbClr val="FFFFFF"/>
                </a:solidFill>
                <a:latin typeface="BMBNRU+CambriaMath"/>
                <a:cs typeface="BMBNRU+CambriaMath"/>
              </a:rPr>
              <a:t>)</a:t>
            </a:r>
            <a:r>
              <a:rPr sz="2800" spc="696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-92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BMBNRU+CambriaMath"/>
                <a:cs typeface="BMBNRU+CambriaMath"/>
              </a:rPr>
              <a:t>?</a:t>
            </a:r>
            <a:endParaRPr sz="2800" dirty="0">
              <a:solidFill>
                <a:srgbClr val="FFFFFF"/>
              </a:solidFill>
              <a:latin typeface="BMBNRU+CambriaMath"/>
              <a:cs typeface="BMBNRU+Cambria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4769" y="4275866"/>
            <a:ext cx="1465994" cy="410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32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404040"/>
                </a:solidFill>
                <a:latin typeface="JAPQPU+CenturyGothic"/>
                <a:cs typeface="JAPQPU+CenturyGothic"/>
              </a:rPr>
              <a:t>Colorblind</a:t>
            </a:r>
            <a:r>
              <a:rPr sz="1200" spc="-16">
                <a:solidFill>
                  <a:srgbClr val="404040"/>
                </a:solidFill>
                <a:latin typeface="JAPQPU+CenturyGothic"/>
                <a:cs typeface="JAPQPU+CenturyGothic"/>
              </a:rPr>
              <a:t> </a:t>
            </a:r>
            <a:r>
              <a:rPr sz="1200">
                <a:solidFill>
                  <a:srgbClr val="404040"/>
                </a:solidFill>
                <a:latin typeface="JAPQPU+CenturyGothic"/>
                <a:cs typeface="JAPQPU+CenturyGothic"/>
              </a:rPr>
              <a:t>males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40981" y="4332662"/>
            <a:ext cx="2023676" cy="888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6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BMBNRU+CambriaMath"/>
                <a:cs typeface="BMBNRU+CambriaMath"/>
              </a:rPr>
              <a:t>1</a:t>
            </a:r>
            <a:r>
              <a:rPr sz="2800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BMBNRU+CambriaMath"/>
                <a:cs typeface="BMBNRU+CambriaMath"/>
              </a:rPr>
              <a:t>−</a:t>
            </a:r>
            <a:r>
              <a:rPr sz="2800" spc="53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BMBNRU+CambriaMath"/>
                <a:cs typeface="BMBNRU+CambriaMath"/>
              </a:rPr>
              <a:t>푝(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64969" y="4340835"/>
            <a:ext cx="1473257" cy="888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 spc="15" dirty="0" err="1">
                <a:solidFill>
                  <a:srgbClr val="FFFFFF"/>
                </a:solidFill>
                <a:latin typeface="BMBNRU+CambriaMath"/>
                <a:cs typeface="BMBNRU+CambriaMath"/>
              </a:rPr>
              <a:t>푚푎푙푒</a:t>
            </a:r>
            <a:r>
              <a:rPr sz="2800" spc="15" dirty="0">
                <a:solidFill>
                  <a:srgbClr val="FFFFFF"/>
                </a:solidFill>
                <a:latin typeface="BMBNRU+CambriaMath"/>
                <a:cs typeface="BMBNRU+CambriaMath"/>
              </a:rPr>
              <a:t>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74769" y="4531940"/>
            <a:ext cx="31864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9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JAPQPU+CenturyGothic"/>
              </a:rPr>
              <a:t>?</a:t>
            </a:r>
            <a:endParaRPr sz="1200" dirty="0">
              <a:solidFill>
                <a:srgbClr val="40404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JAPQPU+Century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0981" y="4924255"/>
            <a:ext cx="383661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8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FFFFFF"/>
                </a:solidFill>
                <a:latin typeface="BMBNRU+CambriaMath"/>
                <a:cs typeface="BMBNRU+CambriaMath"/>
              </a:rPr>
              <a:t>=</a:t>
            </a:r>
            <a:r>
              <a:rPr sz="2800" spc="67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BMBNRU+CambriaMath"/>
                <a:cs typeface="BMBNRU+CambriaMath"/>
              </a:rPr>
              <a:t>1</a:t>
            </a:r>
            <a:r>
              <a:rPr lang="en-US" sz="2800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BMBNRU+CambriaMath"/>
                <a:cs typeface="BMBNRU+CambriaMath"/>
              </a:rPr>
              <a:t>−0.075</a:t>
            </a:r>
            <a:r>
              <a:rPr lang="en-US" sz="2800" dirty="0" smtClean="0">
                <a:solidFill>
                  <a:srgbClr val="FFFFFF"/>
                </a:solidFill>
                <a:latin typeface="BMBNRU+CambriaMath"/>
                <a:cs typeface="BMBNRU+CambriaMath"/>
              </a:rPr>
              <a:t> =0.92</a:t>
            </a:r>
            <a:endParaRPr sz="2800" dirty="0">
              <a:solidFill>
                <a:srgbClr val="FFFFFF"/>
              </a:solidFill>
              <a:latin typeface="BMBNRU+CambriaMath"/>
              <a:cs typeface="BMBNRU+CambriaMath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7.12"/>
  <p:tag name="AS_TITLE" val="Aspose.Slides for .NET 2.0"/>
  <p:tag name="AS_VERSION" val="18.7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2444</Words>
  <Application>Microsoft Office PowerPoint</Application>
  <PresentationFormat>宽屏</PresentationFormat>
  <Paragraphs>544</Paragraphs>
  <Slides>49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150</vt:i4>
      </vt:variant>
      <vt:variant>
        <vt:lpstr>主题</vt:lpstr>
      </vt:variant>
      <vt:variant>
        <vt:i4>49</vt:i4>
      </vt:variant>
      <vt:variant>
        <vt:lpstr>幻灯片标题</vt:lpstr>
      </vt:variant>
      <vt:variant>
        <vt:i4>49</vt:i4>
      </vt:variant>
    </vt:vector>
  </HeadingPairs>
  <TitlesOfParts>
    <vt:vector size="248" baseType="lpstr">
      <vt:lpstr>WRDWCG+ArialMT</vt:lpstr>
      <vt:lpstr>Times New Roman</vt:lpstr>
      <vt:lpstr>HPQHIR+CenturyGothic</vt:lpstr>
      <vt:lpstr>JAPQPU+CenturyGothic</vt:lpstr>
      <vt:lpstr>AIAWQU+CenturyGothic</vt:lpstr>
      <vt:lpstr>SKAOSV+ArialMT</vt:lpstr>
      <vt:lpstr>Arial</vt:lpstr>
      <vt:lpstr>TKGFBH+CenturyGothic</vt:lpstr>
      <vt:lpstr>RSGKBE+CenturyGothic</vt:lpstr>
      <vt:lpstr>MHPJAR+CenturyGothic</vt:lpstr>
      <vt:lpstr>QSFDKQ+ArialMT</vt:lpstr>
      <vt:lpstr>TBVWAF+ArialMT</vt:lpstr>
      <vt:lpstr>NFPIUF+CenturyGothic</vt:lpstr>
      <vt:lpstr>MTHMVO+CenturyGothic</vt:lpstr>
      <vt:lpstr>CDJOEC+CambriaMath</vt:lpstr>
      <vt:lpstr>宋体</vt:lpstr>
      <vt:lpstr>JBEWEC+CenturyGothic</vt:lpstr>
      <vt:lpstr>HIUNFP+CenturyGothic-Bold</vt:lpstr>
      <vt:lpstr>JPOVAO+CenturyGothic</vt:lpstr>
      <vt:lpstr>NVGOWV+CenturyGothic-Bold</vt:lpstr>
      <vt:lpstr>KCPVHI+CenturyGothic</vt:lpstr>
      <vt:lpstr>IHNOLB+CenturyGothic</vt:lpstr>
      <vt:lpstr>HRFVLR+ArialMT</vt:lpstr>
      <vt:lpstr>LAHSMO+CenturyGothic-Bold</vt:lpstr>
      <vt:lpstr>GPWPGT+CenturyGothic-Bold</vt:lpstr>
      <vt:lpstr>MWBJMO+CenturyGothic</vt:lpstr>
      <vt:lpstr>NUPAKW+CambriaMath</vt:lpstr>
      <vt:lpstr>ILRFDM+CambriaMath</vt:lpstr>
      <vt:lpstr>QNWJAL+CenturyGothic-Bold</vt:lpstr>
      <vt:lpstr>FBIVRG+CenturyGothic-Bold</vt:lpstr>
      <vt:lpstr>EMUJTK+CenturyGothic-Bold</vt:lpstr>
      <vt:lpstr>LPTQQF+CenturyGothic-BoldItalic</vt:lpstr>
      <vt:lpstr>ANMJEV+ArialMT</vt:lpstr>
      <vt:lpstr>RSNUUK+CenturyGothic</vt:lpstr>
      <vt:lpstr>SNQARR+CenturyGothic</vt:lpstr>
      <vt:lpstr>EOTEVS+CenturyGothic-Italic</vt:lpstr>
      <vt:lpstr>LLVSSW+CenturyGothic-Bold</vt:lpstr>
      <vt:lpstr>RQTCWH+CenturyGothic</vt:lpstr>
      <vt:lpstr>JGJFPS+CenturyGothic-Italic</vt:lpstr>
      <vt:lpstr>CEHQST+CenturyGothic-Bold</vt:lpstr>
      <vt:lpstr>MWTWCC+CenturyGothic-Bold</vt:lpstr>
      <vt:lpstr>MRLEDD+CambriaMath</vt:lpstr>
      <vt:lpstr>VNKLUW+CenturyGothic</vt:lpstr>
      <vt:lpstr>WNQJNM+CenturyGothic-Bold</vt:lpstr>
      <vt:lpstr>HLPUMQ+CenturyGothic</vt:lpstr>
      <vt:lpstr>WPHIFM+CenturyGothic</vt:lpstr>
      <vt:lpstr>HHNTNV+CenturyGothic</vt:lpstr>
      <vt:lpstr>ESSULH+CenturyGothic</vt:lpstr>
      <vt:lpstr>MOKBAI+CenturyGothic</vt:lpstr>
      <vt:lpstr>SVTDMB+ArialMT</vt:lpstr>
      <vt:lpstr>LHCUKK+ArialMT</vt:lpstr>
      <vt:lpstr>IGVVTW+CenturyGothic</vt:lpstr>
      <vt:lpstr>HBDGEG+CenturyGothic</vt:lpstr>
      <vt:lpstr>Cambria Math</vt:lpstr>
      <vt:lpstr>FMQKNU+CambriaMath</vt:lpstr>
      <vt:lpstr>RWLGKM+CenturyGothic</vt:lpstr>
      <vt:lpstr>KSDQES+ArialMT</vt:lpstr>
      <vt:lpstr>UQJAES+CenturyGothic</vt:lpstr>
      <vt:lpstr>AAPNRC+CenturyGothic</vt:lpstr>
      <vt:lpstr>LKIWWB+CenturyGothic</vt:lpstr>
      <vt:lpstr>EHINVQ+ArialMT</vt:lpstr>
      <vt:lpstr>ANECUO+ArialMT</vt:lpstr>
      <vt:lpstr>MEFHTH+CambriaMath</vt:lpstr>
      <vt:lpstr>BMBNRU+CambriaMath</vt:lpstr>
      <vt:lpstr>EVUKMI+CenturyGothic</vt:lpstr>
      <vt:lpstr>NTVMPO+ArialMT</vt:lpstr>
      <vt:lpstr>CQUTHW+CenturyGothic</vt:lpstr>
      <vt:lpstr>GKHFHB+ArialMT</vt:lpstr>
      <vt:lpstr>JEBJOB+CenturyGothic</vt:lpstr>
      <vt:lpstr>FDOALK+CambriaMath</vt:lpstr>
      <vt:lpstr>LMHCBU+CenturyGothic</vt:lpstr>
      <vt:lpstr>LOHWGI+CambriaMath</vt:lpstr>
      <vt:lpstr>GDHPEL+CenturyGothic</vt:lpstr>
      <vt:lpstr>WOULBE+ArialMT</vt:lpstr>
      <vt:lpstr>DGSJDP+CenturyGothic-Bold</vt:lpstr>
      <vt:lpstr>TIQFSI+Wingdings-Regular</vt:lpstr>
      <vt:lpstr>CAREJE+CenturyGothic</vt:lpstr>
      <vt:lpstr>NCWHBA+CenturyGothic-Bold</vt:lpstr>
      <vt:lpstr>OWGVTD+ArialMT</vt:lpstr>
      <vt:lpstr>KDNDUP+CenturyGothic-Bold</vt:lpstr>
      <vt:lpstr>GJWRKF+ArialMT</vt:lpstr>
      <vt:lpstr>PVGSQL+CenturyGothic</vt:lpstr>
      <vt:lpstr>DIRPLO+CenturyGothic-BoldItalic</vt:lpstr>
      <vt:lpstr>WWHCJI+ArialMT</vt:lpstr>
      <vt:lpstr>LCMDOU+CenturyGothic</vt:lpstr>
      <vt:lpstr>PFANWF+CenturyGothic</vt:lpstr>
      <vt:lpstr>CLIUSO+CambriaMath</vt:lpstr>
      <vt:lpstr>KIKQJB+ArialMT</vt:lpstr>
      <vt:lpstr>FSEHIM+CambriaMath</vt:lpstr>
      <vt:lpstr>IMBVBV+CenturyGothic-Bold</vt:lpstr>
      <vt:lpstr>CNTTJP+CenturyGothic-Bold</vt:lpstr>
      <vt:lpstr>MIBPUK+ArialMT</vt:lpstr>
      <vt:lpstr>SFMMIC+CenturyGothic-Bold</vt:lpstr>
      <vt:lpstr>HPIBSN+CenturyGothic</vt:lpstr>
      <vt:lpstr>ASDEKV+CenturyGothic</vt:lpstr>
      <vt:lpstr>WODJJG+ArialMT</vt:lpstr>
      <vt:lpstr>PGUSWG+CenturyGothic</vt:lpstr>
      <vt:lpstr>QGKMMS+CenturyGothic</vt:lpstr>
      <vt:lpstr>ALATHW+CambriaMath</vt:lpstr>
      <vt:lpstr>IONKRV+CenturyGothic</vt:lpstr>
      <vt:lpstr>CSNDIL+CenturyGothic</vt:lpstr>
      <vt:lpstr>GQKKCV+CenturyGothic</vt:lpstr>
      <vt:lpstr>MQNDFU+CenturyGothic</vt:lpstr>
      <vt:lpstr>SIRBVC+CenturyGothic</vt:lpstr>
      <vt:lpstr>JMDUML+CambriaMath</vt:lpstr>
      <vt:lpstr>NUOJWU+CenturyGothic</vt:lpstr>
      <vt:lpstr>AOMUPE+ArialMT</vt:lpstr>
      <vt:lpstr>BCMNEO+CambriaMath</vt:lpstr>
      <vt:lpstr>SQRVJI+ArialMT</vt:lpstr>
      <vt:lpstr>ADRNDU+CenturyGothic</vt:lpstr>
      <vt:lpstr>RNPMFV+ArialMT</vt:lpstr>
      <vt:lpstr>KBLTAR+CenturyGothic</vt:lpstr>
      <vt:lpstr>UBRHRC+ArialMT</vt:lpstr>
      <vt:lpstr>FMLMJT+CenturyGothic-Bold</vt:lpstr>
      <vt:lpstr>KTFRVN+CenturyGothic</vt:lpstr>
      <vt:lpstr>KQSTHB+CenturyGothic</vt:lpstr>
      <vt:lpstr>FKNPID+CenturyGothic</vt:lpstr>
      <vt:lpstr>Microsoft JhengHei UI</vt:lpstr>
      <vt:lpstr>PEIILG+ArialMT</vt:lpstr>
      <vt:lpstr>FKMDHS+CenturyGothic-Bold</vt:lpstr>
      <vt:lpstr>QINJNQ+CenturyGothic</vt:lpstr>
      <vt:lpstr>TESVKJ+CambriaMath</vt:lpstr>
      <vt:lpstr>GUPSOP+CambriaMath</vt:lpstr>
      <vt:lpstr>LKTLHJ+ArialMT</vt:lpstr>
      <vt:lpstr>WNLLBV+CenturyGothic-Bold</vt:lpstr>
      <vt:lpstr>PWAOQJ+CambriaMath</vt:lpstr>
      <vt:lpstr>JBFRNB+CenturyGothic</vt:lpstr>
      <vt:lpstr>WMRFNO+TimesNewRomanPS-BoldMT</vt:lpstr>
      <vt:lpstr>NABFWH+CenturyGothic</vt:lpstr>
      <vt:lpstr>Calibri</vt:lpstr>
      <vt:lpstr>WHSJHW+CenturyGothic-Bold</vt:lpstr>
      <vt:lpstr>KORHVQ+ArialMT</vt:lpstr>
      <vt:lpstr>OIGTAN+ArialMT</vt:lpstr>
      <vt:lpstr>VSKENP+ArialMT</vt:lpstr>
      <vt:lpstr>IMBFIN+CenturyGothic</vt:lpstr>
      <vt:lpstr>QEGQKD+CenturyGothic-Bold</vt:lpstr>
      <vt:lpstr>UVJPFK+CenturyGothic-Italic</vt:lpstr>
      <vt:lpstr>IJPUUD+CenturyGothic</vt:lpstr>
      <vt:lpstr>MKBGUA+CenturyGothic-Italic</vt:lpstr>
      <vt:lpstr>UBWDGV+CenturyGothic-Bold</vt:lpstr>
      <vt:lpstr>DHSSMO+CenturyGothic-Bold</vt:lpstr>
      <vt:lpstr>SOISET+CenturyGothic</vt:lpstr>
      <vt:lpstr>EVCPQQ+CenturyGothic-Bold</vt:lpstr>
      <vt:lpstr>HUQTVP+CenturyGothic</vt:lpstr>
      <vt:lpstr>KLLJIQ+CenturyGothic</vt:lpstr>
      <vt:lpstr>OHPMQS+CenturyGothic</vt:lpstr>
      <vt:lpstr>EEDTFS+CenturyGothic-Bold</vt:lpstr>
      <vt:lpstr>LSKBMP+ArialMT</vt:lpstr>
      <vt:lpstr>IOJVMB+CenturyGothic</vt:lpstr>
      <vt:lpstr>GASAKW+CenturyGothic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Richard</dc:creator>
  <cp:lastModifiedBy>Windows 用户</cp:lastModifiedBy>
  <cp:revision>50</cp:revision>
  <dcterms:modified xsi:type="dcterms:W3CDTF">2019-09-23T14:13:32Z</dcterms:modified>
</cp:coreProperties>
</file>